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8" r:id="rId13"/>
    <p:sldId id="269" r:id="rId14"/>
    <p:sldId id="274" r:id="rId15"/>
    <p:sldId id="275" r:id="rId16"/>
    <p:sldId id="276" r:id="rId17"/>
    <p:sldId id="277" r:id="rId18"/>
    <p:sldId id="278" r:id="rId19"/>
    <p:sldId id="279" r:id="rId20"/>
    <p:sldId id="270" r:id="rId21"/>
    <p:sldId id="271" r:id="rId22"/>
    <p:sldId id="272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2E0013"/>
    <a:srgbClr val="3A0017"/>
    <a:srgbClr val="5400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990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D2B46-9350-4F33-AA32-E9E346C831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8DA3FC-F29E-4430-BBD3-776AB94B89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FB6E3-3615-4D71-8452-5D0936682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B898-C238-4307-AA85-D4C402A2FD95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4543A-1CAB-46D0-B166-DCDCD0789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C3D15-57AB-4FA0-A275-82BE1C920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DB89C-9432-4BC9-83D9-98D5FB300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345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BF124-C199-40B7-8EF0-EF605BBB2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A8F3AE-C274-46EC-BA97-62F66296E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78A52-C5EC-4410-BCEB-24BD3DA8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B898-C238-4307-AA85-D4C402A2FD95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0F8A8-5D67-49B0-B7D7-0072C903E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103E8-94E5-4172-B1E1-2D19830AF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DB89C-9432-4BC9-83D9-98D5FB300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78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E18E49-F6D4-470E-A35A-4C818ABCDB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A74C35-BE54-4E2E-B575-9332873BB0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A674-BE2A-476C-B0B5-C0E1160BC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B898-C238-4307-AA85-D4C402A2FD95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D8962-25EB-439C-926E-52E65684B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CE4CE-B0B9-47A9-B84E-8E17459EA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DB89C-9432-4BC9-83D9-98D5FB300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52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5AA9030-DD9F-4194-879A-AB371CD2A6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87361" y="1"/>
            <a:ext cx="5304639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13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C73DF-2997-44DE-BD58-B7C3BFC7F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83763-39F5-4CB1-8F4C-D5CBF0CE8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AC352-7861-4C13-823B-2E471DF57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B898-C238-4307-AA85-D4C402A2FD95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AD522-0352-4AB3-9E2D-6452553FB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AEC21-8D04-4775-910D-08D414006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DB89C-9432-4BC9-83D9-98D5FB300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69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50EF1-38C0-4702-9521-6031EE54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895CF-9E9E-4A5C-A862-F47492BBE4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D7798-0B6F-44CB-90AE-D75582EB0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B3F9E0-47F6-477D-B620-741112FEF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B898-C238-4307-AA85-D4C402A2FD95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647E20-0236-4128-B7FA-8FAF0B83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27224F-ED31-4D5A-8E22-6648F819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DB89C-9432-4BC9-83D9-98D5FB300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63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08B5-36FF-4602-93A6-8E9A3551F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03D80-1347-4CAC-9191-B1D1D8E33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64706A-269F-4AF3-92CB-EAB6AA200D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8CDC9D-79F8-4D34-961A-61D9D97105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A3E22E-6E7A-4FC2-B358-52EBFD839F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C26A4C-7AB3-4C69-B680-593B3A793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B898-C238-4307-AA85-D4C402A2FD95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7799F2-A2A4-46A0-9572-2AB75668F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596927-A3D0-4AD5-ADA0-D127787BC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DB89C-9432-4BC9-83D9-98D5FB300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06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47204-DA9E-45A8-8543-6775CD5B4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2A0A29-7C61-4E03-B37C-2DDF08B4D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B898-C238-4307-AA85-D4C402A2FD95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D77349-9ED4-46B3-AE8C-9041A850F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D31A03-D843-4435-9E83-53A19C0B2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DB89C-9432-4BC9-83D9-98D5FB300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886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4F76AE-0A84-47CF-8F70-2850B37A4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B898-C238-4307-AA85-D4C402A2FD95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899685-71C7-46D3-90B9-7E6EFF7F4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A453B-1274-49C1-AECC-4FD8A710C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DB89C-9432-4BC9-83D9-98D5FB300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00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7A787-DA86-43EC-B101-FADBF64C4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8BB84-48C5-41AA-913E-AC0D9FDB8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0DA98-6F6C-4B33-A4DB-07627CDA8A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66785A-A724-491A-A2D1-E5A7650A8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B898-C238-4307-AA85-D4C402A2FD95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909530-C268-4B8B-9172-FCD308B72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750A8F-F1B4-4FE0-A4BD-52B6F6241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DB89C-9432-4BC9-83D9-98D5FB300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575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183F6-43B6-4464-AFAC-CCA6776FE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06E8C7-FD30-4698-AFF6-46CF92BDFD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76D703-35BA-48B0-92C7-2E382D435F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DD9806-3F5E-429F-BE76-E160A4A88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7B898-C238-4307-AA85-D4C402A2FD95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361A9B-F579-4159-8B20-FD9E0B0BE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774ECC-E2CA-49A3-97B9-F93702F81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DB89C-9432-4BC9-83D9-98D5FB300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49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F5B263-A9AF-49F0-BC17-897696ECE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FB338A-C264-4E83-AB19-051718F4D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9D4F0-65CA-4EBE-985D-489D6FE729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7B898-C238-4307-AA85-D4C402A2FD95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5BBA5-FB9B-461B-9D9F-28A9592109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E1373-FB97-49D0-B203-4B3BA4DA1D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DB89C-9432-4BC9-83D9-98D5FB300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254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5493C2-CB33-4FEC-AFF1-EFD4511F57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D7C6636-2DD4-4591-94D2-24A86BCA171A}"/>
              </a:ext>
            </a:extLst>
          </p:cNvPr>
          <p:cNvSpPr/>
          <p:nvPr/>
        </p:nvSpPr>
        <p:spPr>
          <a:xfrm>
            <a:off x="0" y="-1"/>
            <a:ext cx="7010400" cy="6857999"/>
          </a:xfrm>
          <a:prstGeom prst="rect">
            <a:avLst/>
          </a:prstGeom>
          <a:solidFill>
            <a:srgbClr val="FF006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2B15EB-25F7-4CFB-9451-466E1E841921}"/>
              </a:ext>
            </a:extLst>
          </p:cNvPr>
          <p:cNvSpPr txBox="1"/>
          <p:nvPr/>
        </p:nvSpPr>
        <p:spPr>
          <a:xfrm>
            <a:off x="862035" y="2465206"/>
            <a:ext cx="30877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>
                    <a:lumMod val="9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WOMEN</a:t>
            </a:r>
            <a:endParaRPr lang="en-US" sz="6000" dirty="0">
              <a:solidFill>
                <a:schemeClr val="bg1">
                  <a:lumMod val="95000"/>
                </a:scheme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9C794D-9BBF-4D4D-9064-BF9262291D6B}"/>
              </a:ext>
            </a:extLst>
          </p:cNvPr>
          <p:cNvSpPr txBox="1"/>
          <p:nvPr/>
        </p:nvSpPr>
        <p:spPr>
          <a:xfrm>
            <a:off x="862035" y="3175986"/>
            <a:ext cx="58657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>
                    <a:lumMod val="9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EMPOWERMENT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92C7B9D-BBF6-4343-8864-16EEAB597E42}"/>
              </a:ext>
            </a:extLst>
          </p:cNvPr>
          <p:cNvSpPr/>
          <p:nvPr/>
        </p:nvSpPr>
        <p:spPr>
          <a:xfrm>
            <a:off x="969818" y="4190197"/>
            <a:ext cx="2559622" cy="25711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ABAAE7-ACCD-42CA-95B0-E01E8072E421}"/>
              </a:ext>
            </a:extLst>
          </p:cNvPr>
          <p:cNvSpPr txBox="1"/>
          <p:nvPr/>
        </p:nvSpPr>
        <p:spPr>
          <a:xfrm>
            <a:off x="874546" y="4538189"/>
            <a:ext cx="2654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By Dr. Vikrant Narwal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3CFE45A-F583-4D2E-AA8B-539534C3BB78}"/>
              </a:ext>
            </a:extLst>
          </p:cNvPr>
          <p:cNvSpPr/>
          <p:nvPr/>
        </p:nvSpPr>
        <p:spPr>
          <a:xfrm>
            <a:off x="9906000" y="199414"/>
            <a:ext cx="1989666" cy="401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1C3980-29C1-4F64-BBE1-A0DA8BF6F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33" y="270647"/>
            <a:ext cx="1331399" cy="25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63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671493-1F14-463A-AE5B-94BA08679512}"/>
              </a:ext>
            </a:extLst>
          </p:cNvPr>
          <p:cNvSpPr txBox="1"/>
          <p:nvPr/>
        </p:nvSpPr>
        <p:spPr>
          <a:xfrm>
            <a:off x="962314" y="818284"/>
            <a:ext cx="3853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List of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Product Categories:</a:t>
            </a:r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EBAF4821-B51C-4176-8B03-19FB5CC98DC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8" b="6908"/>
          <a:stretch>
            <a:fillRect/>
          </a:stretch>
        </p:blipFill>
        <p:spPr/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F0E003-9D8C-432E-933E-943DFF41DB59}"/>
              </a:ext>
            </a:extLst>
          </p:cNvPr>
          <p:cNvSpPr/>
          <p:nvPr/>
        </p:nvSpPr>
        <p:spPr>
          <a:xfrm>
            <a:off x="1069820" y="1470089"/>
            <a:ext cx="1992758" cy="9301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06EAEF-D145-46B8-8273-BEE6D1016E73}"/>
              </a:ext>
            </a:extLst>
          </p:cNvPr>
          <p:cNvSpPr txBox="1"/>
          <p:nvPr/>
        </p:nvSpPr>
        <p:spPr>
          <a:xfrm>
            <a:off x="962314" y="1716303"/>
            <a:ext cx="2898550" cy="45397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66"/>
              </a:buClr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Women Health/Personal Care:</a:t>
            </a:r>
          </a:p>
          <a:p>
            <a:pPr marL="285750" indent="-285750">
              <a:spcBef>
                <a:spcPts val="600"/>
              </a:spcBef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Women power.</a:t>
            </a:r>
          </a:p>
          <a:p>
            <a:pPr marL="285750" indent="-285750">
              <a:spcBef>
                <a:spcPts val="600"/>
              </a:spcBef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Pink 18+.</a:t>
            </a:r>
          </a:p>
          <a:p>
            <a:pPr marL="285750" indent="-285750">
              <a:spcBef>
                <a:spcPts val="600"/>
              </a:spcBef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Fighter 40+.</a:t>
            </a:r>
          </a:p>
          <a:p>
            <a:pPr marL="285750" indent="-285750">
              <a:spcBef>
                <a:spcPts val="600"/>
              </a:spcBef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Beauty fuel.</a:t>
            </a:r>
          </a:p>
          <a:p>
            <a:pPr marL="285750" indent="-285750">
              <a:spcBef>
                <a:spcPts val="600"/>
              </a:spcBef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Shatavari + jeera.</a:t>
            </a:r>
          </a:p>
          <a:p>
            <a:pPr marL="285750" indent="-285750">
              <a:spcBef>
                <a:spcPts val="600"/>
              </a:spcBef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Leucorest.</a:t>
            </a:r>
          </a:p>
          <a:p>
            <a:pPr marL="285750" indent="-285750">
              <a:spcBef>
                <a:spcPts val="600"/>
              </a:spcBef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Multivitamin facial kit.</a:t>
            </a:r>
          </a:p>
          <a:p>
            <a:pPr marL="285750" indent="-285750">
              <a:spcBef>
                <a:spcPts val="600"/>
              </a:spcBef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De-tan Bright facial kit.</a:t>
            </a:r>
          </a:p>
          <a:p>
            <a:pPr marL="285750" indent="-285750">
              <a:spcBef>
                <a:spcPts val="600"/>
              </a:spcBef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Lassie intimate wash.</a:t>
            </a:r>
          </a:p>
          <a:p>
            <a:pPr marL="285750" indent="-285750">
              <a:spcBef>
                <a:spcPts val="600"/>
              </a:spcBef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Happy lady sanitary pads.</a:t>
            </a:r>
          </a:p>
          <a:p>
            <a:pPr marL="285750" indent="-285750">
              <a:spcBef>
                <a:spcPts val="600"/>
              </a:spcBef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Hair removal cream.</a:t>
            </a:r>
          </a:p>
          <a:p>
            <a:pPr marL="285750" indent="-285750">
              <a:spcBef>
                <a:spcPts val="600"/>
              </a:spcBef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BB cream.</a:t>
            </a:r>
          </a:p>
          <a:p>
            <a:pPr marL="285750" indent="-285750">
              <a:spcBef>
                <a:spcPts val="600"/>
              </a:spcBef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British Rose toner.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7E4A7A-1B7B-45C0-A703-ACF1A3D86BC6}"/>
              </a:ext>
            </a:extLst>
          </p:cNvPr>
          <p:cNvSpPr/>
          <p:nvPr/>
        </p:nvSpPr>
        <p:spPr>
          <a:xfrm>
            <a:off x="9906000" y="199414"/>
            <a:ext cx="1989666" cy="401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D0B780-67C4-48DD-B84A-662A5522D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33" y="270647"/>
            <a:ext cx="1331399" cy="259251"/>
          </a:xfrm>
          <a:prstGeom prst="rect">
            <a:avLst/>
          </a:prstGeom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E0CFA5F2-236C-483A-9627-21C888ECA169}"/>
              </a:ext>
            </a:extLst>
          </p:cNvPr>
          <p:cNvSpPr/>
          <p:nvPr/>
        </p:nvSpPr>
        <p:spPr>
          <a:xfrm>
            <a:off x="5738003" y="5209309"/>
            <a:ext cx="1517010" cy="1517010"/>
          </a:xfrm>
          <a:prstGeom prst="arc">
            <a:avLst>
              <a:gd name="adj1" fmla="val 8774782"/>
              <a:gd name="adj2" fmla="val 0"/>
            </a:avLst>
          </a:prstGeom>
          <a:ln w="209550" cap="rnd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AECFF20B-FCE6-444A-86BB-CD91B5B941E5}"/>
              </a:ext>
            </a:extLst>
          </p:cNvPr>
          <p:cNvSpPr/>
          <p:nvPr/>
        </p:nvSpPr>
        <p:spPr>
          <a:xfrm>
            <a:off x="5994977" y="5478575"/>
            <a:ext cx="978478" cy="978478"/>
          </a:xfrm>
          <a:prstGeom prst="arc">
            <a:avLst>
              <a:gd name="adj1" fmla="val 8774782"/>
              <a:gd name="adj2" fmla="val 16315553"/>
            </a:avLst>
          </a:prstGeom>
          <a:ln w="209550" cap="rnd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95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7D0DCB-B3D2-4839-A5DC-690F98E7C0DF}"/>
              </a:ext>
            </a:extLst>
          </p:cNvPr>
          <p:cNvSpPr txBox="1"/>
          <p:nvPr/>
        </p:nvSpPr>
        <p:spPr>
          <a:xfrm>
            <a:off x="962314" y="1753247"/>
            <a:ext cx="3550972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66"/>
              </a:buClr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Child Health</a:t>
            </a:r>
          </a:p>
          <a:p>
            <a:pPr marL="285750" indent="-285750">
              <a:spcBef>
                <a:spcPts val="600"/>
              </a:spcBef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Brave Kids Protein powder.</a:t>
            </a:r>
          </a:p>
          <a:p>
            <a:pPr marL="285750" indent="-285750">
              <a:spcBef>
                <a:spcPts val="600"/>
              </a:spcBef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Brave Kids Toothpaste.</a:t>
            </a:r>
          </a:p>
          <a:p>
            <a:pPr marL="285750" indent="-285750">
              <a:spcBef>
                <a:spcPts val="600"/>
              </a:spcBef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Brave Kids Lotion.</a:t>
            </a:r>
          </a:p>
          <a:p>
            <a:pPr marL="285750" indent="-285750">
              <a:spcBef>
                <a:spcPts val="600"/>
              </a:spcBef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Brave Kids Massage cream.</a:t>
            </a:r>
          </a:p>
          <a:p>
            <a:pPr marL="285750" indent="-285750">
              <a:spcBef>
                <a:spcPts val="600"/>
              </a:spcBef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Brave Kids Hair oil.</a:t>
            </a:r>
          </a:p>
          <a:p>
            <a:pPr marL="285750" indent="-285750">
              <a:spcBef>
                <a:spcPts val="600"/>
              </a:spcBef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Brave Kids Soap.</a:t>
            </a:r>
          </a:p>
          <a:p>
            <a:pPr marL="285750" indent="-285750">
              <a:spcBef>
                <a:spcPts val="600"/>
              </a:spcBef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Brave Kids Bay Wash &amp; Shampoo.</a:t>
            </a:r>
          </a:p>
          <a:p>
            <a:pPr marL="285750" indent="-285750">
              <a:spcBef>
                <a:spcPts val="600"/>
              </a:spcBef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Brave Kids Nappy rash cream.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B06B12-0BD1-4251-B904-4C920ACFFF92}"/>
              </a:ext>
            </a:extLst>
          </p:cNvPr>
          <p:cNvSpPr txBox="1"/>
          <p:nvPr/>
        </p:nvSpPr>
        <p:spPr>
          <a:xfrm>
            <a:off x="962314" y="818284"/>
            <a:ext cx="3853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List of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Product Categories: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7C3F59-6E52-41D4-9D30-727CC08400ED}"/>
              </a:ext>
            </a:extLst>
          </p:cNvPr>
          <p:cNvSpPr/>
          <p:nvPr/>
        </p:nvSpPr>
        <p:spPr>
          <a:xfrm>
            <a:off x="1069820" y="1470089"/>
            <a:ext cx="1992758" cy="9301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B1B37B7-E5E9-4300-87D7-6FDE7C819FA2}"/>
              </a:ext>
            </a:extLst>
          </p:cNvPr>
          <p:cNvSpPr/>
          <p:nvPr/>
        </p:nvSpPr>
        <p:spPr>
          <a:xfrm>
            <a:off x="9906000" y="199414"/>
            <a:ext cx="1989666" cy="401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33A5CF-6ADC-4E46-8FC4-06754AD5C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33" y="270647"/>
            <a:ext cx="1331399" cy="2592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38CC213-61DE-4B6B-A041-6CE3D682C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743" y="2321612"/>
            <a:ext cx="4903892" cy="3473590"/>
          </a:xfrm>
          <a:prstGeom prst="rect">
            <a:avLst/>
          </a:prstGeom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id="{99606DA4-9B08-4CE1-B05B-361A49C4F03F}"/>
              </a:ext>
            </a:extLst>
          </p:cNvPr>
          <p:cNvSpPr/>
          <p:nvPr/>
        </p:nvSpPr>
        <p:spPr>
          <a:xfrm>
            <a:off x="9630124" y="1563107"/>
            <a:ext cx="1517010" cy="1517010"/>
          </a:xfrm>
          <a:prstGeom prst="arc">
            <a:avLst>
              <a:gd name="adj1" fmla="val 8774782"/>
              <a:gd name="adj2" fmla="val 0"/>
            </a:avLst>
          </a:prstGeom>
          <a:ln w="209550" cap="rnd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EA79BF73-830B-4E6A-A096-4401153C1049}"/>
              </a:ext>
            </a:extLst>
          </p:cNvPr>
          <p:cNvSpPr/>
          <p:nvPr/>
        </p:nvSpPr>
        <p:spPr>
          <a:xfrm rot="6673881">
            <a:off x="9887098" y="1832373"/>
            <a:ext cx="978478" cy="978478"/>
          </a:xfrm>
          <a:prstGeom prst="arc">
            <a:avLst>
              <a:gd name="adj1" fmla="val 8774782"/>
              <a:gd name="adj2" fmla="val 16315553"/>
            </a:avLst>
          </a:prstGeom>
          <a:ln w="209550" cap="rnd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F5ED441-9D6C-4DD4-9AD6-46AE022561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4"/>
          <a:stretch/>
        </p:blipFill>
        <p:spPr>
          <a:xfrm>
            <a:off x="4116117" y="1403168"/>
            <a:ext cx="8285433" cy="558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00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7D0DCB-B3D2-4839-A5DC-690F98E7C0DF}"/>
              </a:ext>
            </a:extLst>
          </p:cNvPr>
          <p:cNvSpPr txBox="1"/>
          <p:nvPr/>
        </p:nvSpPr>
        <p:spPr>
          <a:xfrm>
            <a:off x="962314" y="1753247"/>
            <a:ext cx="241284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66"/>
              </a:buClr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Kitchen Care</a:t>
            </a:r>
          </a:p>
          <a:p>
            <a:pPr marL="285750" indent="-285750">
              <a:spcBef>
                <a:spcPts val="600"/>
              </a:spcBef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Core Spices.</a:t>
            </a:r>
          </a:p>
          <a:p>
            <a:pPr marL="285750" indent="-285750">
              <a:spcBef>
                <a:spcPts val="600"/>
              </a:spcBef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Indian Tea.</a:t>
            </a:r>
          </a:p>
          <a:p>
            <a:pPr marL="285750" indent="-285750">
              <a:spcBef>
                <a:spcPts val="600"/>
              </a:spcBef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Rice Bran Oil.</a:t>
            </a:r>
          </a:p>
          <a:p>
            <a:pPr marL="285750" indent="-285750">
              <a:spcBef>
                <a:spcPts val="600"/>
              </a:spcBef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Super Swab Dish Bar.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B06B12-0BD1-4251-B904-4C920ACFFF92}"/>
              </a:ext>
            </a:extLst>
          </p:cNvPr>
          <p:cNvSpPr txBox="1"/>
          <p:nvPr/>
        </p:nvSpPr>
        <p:spPr>
          <a:xfrm>
            <a:off x="962314" y="818284"/>
            <a:ext cx="3853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List of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Product Categories: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7C3F59-6E52-41D4-9D30-727CC08400ED}"/>
              </a:ext>
            </a:extLst>
          </p:cNvPr>
          <p:cNvSpPr/>
          <p:nvPr/>
        </p:nvSpPr>
        <p:spPr>
          <a:xfrm>
            <a:off x="1069820" y="1470089"/>
            <a:ext cx="1992758" cy="9301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A1F1989-C879-4505-BE81-B8D64B26016B}"/>
              </a:ext>
            </a:extLst>
          </p:cNvPr>
          <p:cNvSpPr/>
          <p:nvPr/>
        </p:nvSpPr>
        <p:spPr>
          <a:xfrm>
            <a:off x="9906000" y="199414"/>
            <a:ext cx="1989666" cy="401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85C486-6FA3-47D6-BC60-7918FFD60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33" y="270647"/>
            <a:ext cx="1331399" cy="259251"/>
          </a:xfrm>
          <a:prstGeom prst="rect">
            <a:avLst/>
          </a:prstGeom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id="{6D7281AC-81E8-4CC7-82CD-9033938353F3}"/>
              </a:ext>
            </a:extLst>
          </p:cNvPr>
          <p:cNvSpPr/>
          <p:nvPr/>
        </p:nvSpPr>
        <p:spPr>
          <a:xfrm>
            <a:off x="5738003" y="5209309"/>
            <a:ext cx="1517010" cy="1517010"/>
          </a:xfrm>
          <a:prstGeom prst="arc">
            <a:avLst>
              <a:gd name="adj1" fmla="val 8774782"/>
              <a:gd name="adj2" fmla="val 0"/>
            </a:avLst>
          </a:prstGeom>
          <a:ln w="209550" cap="rnd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46ACC340-2C1B-47D3-A744-306AE933BE34}"/>
              </a:ext>
            </a:extLst>
          </p:cNvPr>
          <p:cNvSpPr/>
          <p:nvPr/>
        </p:nvSpPr>
        <p:spPr>
          <a:xfrm>
            <a:off x="5994977" y="5478575"/>
            <a:ext cx="978478" cy="978478"/>
          </a:xfrm>
          <a:prstGeom prst="arc">
            <a:avLst>
              <a:gd name="adj1" fmla="val 8774782"/>
              <a:gd name="adj2" fmla="val 16315553"/>
            </a:avLst>
          </a:prstGeom>
          <a:ln w="209550" cap="rnd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F0F152-0333-4AA3-88CD-7759885D7A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17307" r="14364" b="11369"/>
          <a:stretch/>
        </p:blipFill>
        <p:spPr>
          <a:xfrm>
            <a:off x="4816254" y="0"/>
            <a:ext cx="7274146" cy="520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17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7D0DCB-B3D2-4839-A5DC-690F98E7C0DF}"/>
              </a:ext>
            </a:extLst>
          </p:cNvPr>
          <p:cNvSpPr txBox="1"/>
          <p:nvPr/>
        </p:nvSpPr>
        <p:spPr>
          <a:xfrm>
            <a:off x="962314" y="1753247"/>
            <a:ext cx="278954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66"/>
              </a:buClr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Daily Usage:</a:t>
            </a:r>
          </a:p>
          <a:p>
            <a:pPr marL="285750" indent="-285750">
              <a:spcBef>
                <a:spcPts val="600"/>
              </a:spcBef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BTR HOM Toilet Cleaner.</a:t>
            </a:r>
          </a:p>
          <a:p>
            <a:pPr marL="285750" indent="-285750">
              <a:spcBef>
                <a:spcPts val="600"/>
              </a:spcBef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BTR HOM Floor Cleaner.</a:t>
            </a:r>
          </a:p>
          <a:p>
            <a:pPr marL="285750" indent="-285750">
              <a:spcBef>
                <a:spcPts val="600"/>
              </a:spcBef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Betermatic Detergent.</a:t>
            </a:r>
          </a:p>
          <a:p>
            <a:pPr marL="285750" indent="-285750">
              <a:spcBef>
                <a:spcPts val="600"/>
              </a:spcBef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OK Wash.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B06B12-0BD1-4251-B904-4C920ACFFF92}"/>
              </a:ext>
            </a:extLst>
          </p:cNvPr>
          <p:cNvSpPr txBox="1"/>
          <p:nvPr/>
        </p:nvSpPr>
        <p:spPr>
          <a:xfrm>
            <a:off x="962314" y="818284"/>
            <a:ext cx="3853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List of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Product Categories: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7C3F59-6E52-41D4-9D30-727CC08400ED}"/>
              </a:ext>
            </a:extLst>
          </p:cNvPr>
          <p:cNvSpPr/>
          <p:nvPr/>
        </p:nvSpPr>
        <p:spPr>
          <a:xfrm>
            <a:off x="1069820" y="1470089"/>
            <a:ext cx="1992758" cy="9301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D922B50-4FBD-40BB-8FA1-0D21601EBFE9}"/>
              </a:ext>
            </a:extLst>
          </p:cNvPr>
          <p:cNvSpPr/>
          <p:nvPr/>
        </p:nvSpPr>
        <p:spPr>
          <a:xfrm>
            <a:off x="9906000" y="199414"/>
            <a:ext cx="1989666" cy="401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37CFF9-437F-4CA7-800B-040AE1289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33" y="270647"/>
            <a:ext cx="1331399" cy="259251"/>
          </a:xfrm>
          <a:prstGeom prst="rect">
            <a:avLst/>
          </a:prstGeom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id="{4CDA2D66-1ABB-4205-BA49-3D81B8D7C914}"/>
              </a:ext>
            </a:extLst>
          </p:cNvPr>
          <p:cNvSpPr/>
          <p:nvPr/>
        </p:nvSpPr>
        <p:spPr>
          <a:xfrm>
            <a:off x="3390639" y="5233126"/>
            <a:ext cx="1517010" cy="1517010"/>
          </a:xfrm>
          <a:prstGeom prst="arc">
            <a:avLst>
              <a:gd name="adj1" fmla="val 8774782"/>
              <a:gd name="adj2" fmla="val 0"/>
            </a:avLst>
          </a:prstGeom>
          <a:ln w="209550" cap="rnd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8F2EE7C6-A617-4294-84C3-1A72222EC1B4}"/>
              </a:ext>
            </a:extLst>
          </p:cNvPr>
          <p:cNvSpPr/>
          <p:nvPr/>
        </p:nvSpPr>
        <p:spPr>
          <a:xfrm rot="6673881">
            <a:off x="3647613" y="5502392"/>
            <a:ext cx="978478" cy="978478"/>
          </a:xfrm>
          <a:prstGeom prst="arc">
            <a:avLst>
              <a:gd name="adj1" fmla="val 8774782"/>
              <a:gd name="adj2" fmla="val 16315553"/>
            </a:avLst>
          </a:prstGeom>
          <a:ln w="209550" cap="rnd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4FF72C-AD03-468B-AD72-0A9FDA085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427" y="1879600"/>
            <a:ext cx="7171242" cy="359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32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5493C2-CB33-4FEC-AFF1-EFD4511F57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D7C6636-2DD4-4591-94D2-24A86BCA171A}"/>
              </a:ext>
            </a:extLst>
          </p:cNvPr>
          <p:cNvSpPr/>
          <p:nvPr/>
        </p:nvSpPr>
        <p:spPr>
          <a:xfrm>
            <a:off x="0" y="-1"/>
            <a:ext cx="5948218" cy="6857999"/>
          </a:xfrm>
          <a:prstGeom prst="rect">
            <a:avLst/>
          </a:prstGeom>
          <a:solidFill>
            <a:srgbClr val="FF006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2B15EB-25F7-4CFB-9451-466E1E841921}"/>
              </a:ext>
            </a:extLst>
          </p:cNvPr>
          <p:cNvSpPr txBox="1"/>
          <p:nvPr/>
        </p:nvSpPr>
        <p:spPr>
          <a:xfrm>
            <a:off x="862035" y="2465206"/>
            <a:ext cx="34083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>
                    <a:lumMod val="9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WOMEN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9C794D-9BBF-4D4D-9064-BF9262291D6B}"/>
              </a:ext>
            </a:extLst>
          </p:cNvPr>
          <p:cNvSpPr txBox="1"/>
          <p:nvPr/>
        </p:nvSpPr>
        <p:spPr>
          <a:xfrm>
            <a:off x="862035" y="3175986"/>
            <a:ext cx="34451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350" dirty="0">
                <a:solidFill>
                  <a:schemeClr val="bg1">
                    <a:lumMod val="9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HEALTH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92C7B9D-BBF6-4343-8864-16EEAB597E42}"/>
              </a:ext>
            </a:extLst>
          </p:cNvPr>
          <p:cNvSpPr/>
          <p:nvPr/>
        </p:nvSpPr>
        <p:spPr>
          <a:xfrm>
            <a:off x="969818" y="4444197"/>
            <a:ext cx="2559622" cy="25711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AA4B907-C1A3-45CA-AC39-A9CB7F5D4920}"/>
              </a:ext>
            </a:extLst>
          </p:cNvPr>
          <p:cNvSpPr/>
          <p:nvPr/>
        </p:nvSpPr>
        <p:spPr>
          <a:xfrm>
            <a:off x="9906000" y="199414"/>
            <a:ext cx="1989666" cy="401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6C4777E-900E-432D-9FC7-AFB3C0B29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33" y="270647"/>
            <a:ext cx="1331399" cy="25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99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0934" y="373181"/>
            <a:ext cx="4660633" cy="99085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WOMEN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</a:t>
            </a:r>
            <a:r>
              <a:rPr lang="en-US" sz="4000" b="1" dirty="0">
                <a:solidFill>
                  <a:srgbClr val="FF00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POWER</a:t>
            </a:r>
          </a:p>
        </p:txBody>
      </p:sp>
      <p:sp>
        <p:nvSpPr>
          <p:cNvPr id="7" name="Rectangle 6"/>
          <p:cNvSpPr/>
          <p:nvPr/>
        </p:nvSpPr>
        <p:spPr>
          <a:xfrm>
            <a:off x="705150" y="1765421"/>
            <a:ext cx="4660633" cy="390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A complete women health &amp; beauty tonic.</a:t>
            </a:r>
          </a:p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Ayurvedic combination of useful herbs.</a:t>
            </a:r>
          </a:p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Natural blood purifier.</a:t>
            </a:r>
          </a:p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Effective for glowing skin &amp; beauty.</a:t>
            </a:r>
          </a:p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Brings a natural balance to female hormones.</a:t>
            </a:r>
          </a:p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Antioxidants &amp; Boosts immunity.</a:t>
            </a:r>
          </a:p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Restores the hair health.</a:t>
            </a:r>
          </a:p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Reduces fatigue.</a:t>
            </a:r>
          </a:p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endParaRPr lang="en-US" sz="1400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001486" y="6122539"/>
            <a:ext cx="8245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66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*Recommended Dosage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: 10-15 ml twice daily, after meal or as directed by Health Practitioner.</a:t>
            </a: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7AC1E02-204D-4F6D-A843-CF821BB2CE76}"/>
              </a:ext>
            </a:extLst>
          </p:cNvPr>
          <p:cNvSpPr/>
          <p:nvPr/>
        </p:nvSpPr>
        <p:spPr>
          <a:xfrm>
            <a:off x="9906000" y="199414"/>
            <a:ext cx="1989666" cy="401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5968630-9BE5-462F-8DD6-8FDEDDCD0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33" y="270648"/>
            <a:ext cx="1331399" cy="2592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BEAB55-7321-4419-B333-C6B94D11F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540" y="1121673"/>
            <a:ext cx="3591869" cy="461465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54EE34E-0966-40AD-84EA-EA5942C0E100}"/>
              </a:ext>
            </a:extLst>
          </p:cNvPr>
          <p:cNvGrpSpPr/>
          <p:nvPr/>
        </p:nvGrpSpPr>
        <p:grpSpPr>
          <a:xfrm>
            <a:off x="8969890" y="3960800"/>
            <a:ext cx="2712401" cy="1364675"/>
            <a:chOff x="8969890" y="3960800"/>
            <a:chExt cx="2712401" cy="1364675"/>
          </a:xfrm>
        </p:grpSpPr>
        <p:sp>
          <p:nvSpPr>
            <p:cNvPr id="13" name="Google Shape;719;p31"/>
            <p:cNvSpPr txBox="1"/>
            <p:nvPr/>
          </p:nvSpPr>
          <p:spPr>
            <a:xfrm>
              <a:off x="9391345" y="3960800"/>
              <a:ext cx="2290946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Calibri"/>
                  <a:cs typeface="Calibri"/>
                  <a:sym typeface="Calibri"/>
                </a:rPr>
                <a:t>MRP:              ₹ 300</a:t>
              </a:r>
              <a:endParaRPr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Calibri"/>
                  <a:cs typeface="Calibri"/>
                  <a:sym typeface="Calibri"/>
                </a:rPr>
                <a:t>DP:                  ₹ 240	</a:t>
              </a:r>
              <a:endParaRPr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Calibri"/>
                  <a:cs typeface="Calibri"/>
                  <a:sym typeface="Calibri"/>
                </a:rPr>
                <a:t>BV:                      120</a:t>
              </a:r>
              <a:endParaRPr sz="1600" dirty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  <a:sym typeface="Calibri"/>
              </a:endParaRPr>
            </a:p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Calibri"/>
                  <a:cs typeface="Calibri"/>
                  <a:sym typeface="Calibri"/>
                </a:rPr>
                <a:t>Retail Profit:   ₹ 60</a:t>
              </a:r>
              <a:endParaRPr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721;p31"/>
            <p:cNvSpPr/>
            <p:nvPr/>
          </p:nvSpPr>
          <p:spPr>
            <a:xfrm>
              <a:off x="9365945" y="3972025"/>
              <a:ext cx="1920398" cy="1336516"/>
            </a:xfrm>
            <a:prstGeom prst="rect">
              <a:avLst/>
            </a:prstGeom>
            <a:noFill/>
            <a:ln w="15875" cap="flat" cmpd="sng">
              <a:solidFill>
                <a:srgbClr val="FF00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9391345" y="4986921"/>
              <a:ext cx="192039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Quantity :       </a:t>
              </a:r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200ml</a:t>
              </a:r>
            </a:p>
          </p:txBody>
        </p:sp>
        <p:sp>
          <p:nvSpPr>
            <p:cNvPr id="40" name="Google Shape;721;p31">
              <a:extLst>
                <a:ext uri="{FF2B5EF4-FFF2-40B4-BE49-F238E27FC236}">
                  <a16:creationId xmlns:a16="http://schemas.microsoft.com/office/drawing/2014/main" id="{EEDE72B9-482A-4204-ADA9-C0724A74A12F}"/>
                </a:ext>
              </a:extLst>
            </p:cNvPr>
            <p:cNvSpPr/>
            <p:nvPr/>
          </p:nvSpPr>
          <p:spPr>
            <a:xfrm>
              <a:off x="8969890" y="3983250"/>
              <a:ext cx="289852" cy="133651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58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4011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5F96EBF-ABEC-4936-95F4-C1AB29111BD4}"/>
              </a:ext>
            </a:extLst>
          </p:cNvPr>
          <p:cNvSpPr/>
          <p:nvPr/>
        </p:nvSpPr>
        <p:spPr>
          <a:xfrm>
            <a:off x="9906000" y="199414"/>
            <a:ext cx="1989666" cy="401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E876D84-8399-4C25-BD6F-8CC766387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33" y="270647"/>
            <a:ext cx="1331399" cy="25925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CE56005-025D-41C2-B5C9-6AF2830DD182}"/>
              </a:ext>
            </a:extLst>
          </p:cNvPr>
          <p:cNvSpPr/>
          <p:nvPr/>
        </p:nvSpPr>
        <p:spPr>
          <a:xfrm>
            <a:off x="685716" y="1694038"/>
            <a:ext cx="4660633" cy="3469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Helps in premenstrual symptoms.</a:t>
            </a:r>
          </a:p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Combination of herbs and essential nutrients.</a:t>
            </a:r>
          </a:p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Helps in PCOD.</a:t>
            </a:r>
          </a:p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Regulated hormonal imbalance.</a:t>
            </a:r>
          </a:p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Restores the hair health.</a:t>
            </a:r>
          </a:p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Regulates menstruation.</a:t>
            </a:r>
          </a:p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Manages mood swings.</a:t>
            </a:r>
          </a:p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Manages stress &amp; hidden hunger.</a:t>
            </a:r>
            <a:endParaRPr lang="en-US" sz="1400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5C064614-D578-4B5B-B71E-86278E49AA1B}"/>
              </a:ext>
            </a:extLst>
          </p:cNvPr>
          <p:cNvSpPr txBox="1">
            <a:spLocks/>
          </p:cNvSpPr>
          <p:nvPr/>
        </p:nvSpPr>
        <p:spPr>
          <a:xfrm>
            <a:off x="626449" y="374586"/>
            <a:ext cx="2455333" cy="9908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PINK </a:t>
            </a:r>
            <a:r>
              <a:rPr lang="en-US" sz="4000" b="1" dirty="0">
                <a:solidFill>
                  <a:srgbClr val="FF00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18+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1BE156-B6F6-41FA-AF29-505DBFC76F4F}"/>
              </a:ext>
            </a:extLst>
          </p:cNvPr>
          <p:cNvGrpSpPr/>
          <p:nvPr/>
        </p:nvGrpSpPr>
        <p:grpSpPr>
          <a:xfrm>
            <a:off x="8969890" y="3960800"/>
            <a:ext cx="2712401" cy="1364675"/>
            <a:chOff x="8969890" y="3960800"/>
            <a:chExt cx="2712401" cy="1364675"/>
          </a:xfrm>
        </p:grpSpPr>
        <p:sp>
          <p:nvSpPr>
            <p:cNvPr id="37" name="Google Shape;719;p31">
              <a:extLst>
                <a:ext uri="{FF2B5EF4-FFF2-40B4-BE49-F238E27FC236}">
                  <a16:creationId xmlns:a16="http://schemas.microsoft.com/office/drawing/2014/main" id="{19BEC851-7C59-484B-B3C6-F58FADE7F79A}"/>
                </a:ext>
              </a:extLst>
            </p:cNvPr>
            <p:cNvSpPr txBox="1"/>
            <p:nvPr/>
          </p:nvSpPr>
          <p:spPr>
            <a:xfrm>
              <a:off x="9391345" y="3960800"/>
              <a:ext cx="2290946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Calibri"/>
                  <a:cs typeface="Calibri"/>
                  <a:sym typeface="Calibri"/>
                </a:rPr>
                <a:t>MRP:              ₹ 875</a:t>
              </a:r>
              <a:endParaRPr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Calibri"/>
                  <a:cs typeface="Calibri"/>
                  <a:sym typeface="Calibri"/>
                </a:rPr>
                <a:t>DP:                  ₹ 699	</a:t>
              </a:r>
              <a:endParaRPr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Calibri"/>
                  <a:cs typeface="Calibri"/>
                  <a:sym typeface="Calibri"/>
                </a:rPr>
                <a:t>BV:                      280</a:t>
              </a:r>
              <a:endParaRPr sz="1600" dirty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  <a:sym typeface="Calibri"/>
              </a:endParaRPr>
            </a:p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Calibri"/>
                  <a:cs typeface="Calibri"/>
                  <a:sym typeface="Calibri"/>
                </a:rPr>
                <a:t>Retail Profit:   ₹ 176</a:t>
              </a:r>
              <a:endParaRPr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721;p31">
              <a:extLst>
                <a:ext uri="{FF2B5EF4-FFF2-40B4-BE49-F238E27FC236}">
                  <a16:creationId xmlns:a16="http://schemas.microsoft.com/office/drawing/2014/main" id="{8B168C61-7BA3-43CB-B7C9-975DE3760BC1}"/>
                </a:ext>
              </a:extLst>
            </p:cNvPr>
            <p:cNvSpPr/>
            <p:nvPr/>
          </p:nvSpPr>
          <p:spPr>
            <a:xfrm>
              <a:off x="9365944" y="3972025"/>
              <a:ext cx="2200587" cy="1336516"/>
            </a:xfrm>
            <a:prstGeom prst="rect">
              <a:avLst/>
            </a:prstGeom>
            <a:noFill/>
            <a:ln w="15875" cap="flat" cmpd="sng">
              <a:solidFill>
                <a:srgbClr val="FF00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41D6A0F-19C9-49CE-AECE-1D4966CFC818}"/>
                </a:ext>
              </a:extLst>
            </p:cNvPr>
            <p:cNvSpPr/>
            <p:nvPr/>
          </p:nvSpPr>
          <p:spPr>
            <a:xfrm>
              <a:off x="9391345" y="4986921"/>
              <a:ext cx="204761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Quantity :       </a:t>
              </a:r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60 Caps.</a:t>
              </a:r>
            </a:p>
          </p:txBody>
        </p:sp>
        <p:sp>
          <p:nvSpPr>
            <p:cNvPr id="40" name="Google Shape;721;p31">
              <a:extLst>
                <a:ext uri="{FF2B5EF4-FFF2-40B4-BE49-F238E27FC236}">
                  <a16:creationId xmlns:a16="http://schemas.microsoft.com/office/drawing/2014/main" id="{40741409-B512-42D6-B4C3-B9ABFD56CD9B}"/>
                </a:ext>
              </a:extLst>
            </p:cNvPr>
            <p:cNvSpPr/>
            <p:nvPr/>
          </p:nvSpPr>
          <p:spPr>
            <a:xfrm>
              <a:off x="8969890" y="3983250"/>
              <a:ext cx="289852" cy="133651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58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2ACE7A5-9EE6-4BD3-89A9-6C31BCB46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952" y="1090124"/>
            <a:ext cx="3557694" cy="503241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A88D6CAA-2C52-405B-AA8C-E9762BAE77E1}"/>
              </a:ext>
            </a:extLst>
          </p:cNvPr>
          <p:cNvSpPr txBox="1"/>
          <p:nvPr/>
        </p:nvSpPr>
        <p:spPr>
          <a:xfrm>
            <a:off x="1001486" y="6122539"/>
            <a:ext cx="8245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66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*Recommended Dosage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: 1-2 Capsules twice daily, after meal or as directed by Health Practitioner.</a:t>
            </a: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426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5AB1AD1-ABFA-48F9-8A15-6D58EABF5C35}"/>
              </a:ext>
            </a:extLst>
          </p:cNvPr>
          <p:cNvSpPr/>
          <p:nvPr/>
        </p:nvSpPr>
        <p:spPr>
          <a:xfrm>
            <a:off x="9906000" y="199414"/>
            <a:ext cx="1989666" cy="401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74CFA63-83D2-456F-B3E4-05587D0A4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33" y="270647"/>
            <a:ext cx="1331399" cy="25925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04E1875-520E-4306-8E3F-E9D7786AEDD3}"/>
              </a:ext>
            </a:extLst>
          </p:cNvPr>
          <p:cNvSpPr/>
          <p:nvPr/>
        </p:nvSpPr>
        <p:spPr>
          <a:xfrm>
            <a:off x="905849" y="1694038"/>
            <a:ext cx="4660633" cy="3469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Manages sleep cycle.</a:t>
            </a:r>
          </a:p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Combination of herbs and essential nutrients.</a:t>
            </a:r>
          </a:p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Hormonal Balance.</a:t>
            </a:r>
          </a:p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UTI management.</a:t>
            </a:r>
          </a:p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Manages pre/post menopausal symptoms.</a:t>
            </a:r>
          </a:p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Reduces the chances of osteoporosis.</a:t>
            </a:r>
          </a:p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Manages mood swings &amp; sleep cycle.</a:t>
            </a:r>
          </a:p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Anti-aging effect.</a:t>
            </a:r>
            <a:endParaRPr lang="en-US" sz="1400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1FAA9837-C31E-463F-A61D-2757EC928FEA}"/>
              </a:ext>
            </a:extLst>
          </p:cNvPr>
          <p:cNvSpPr txBox="1">
            <a:spLocks/>
          </p:cNvSpPr>
          <p:nvPr/>
        </p:nvSpPr>
        <p:spPr>
          <a:xfrm>
            <a:off x="626449" y="374586"/>
            <a:ext cx="3073484" cy="9908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FIGHTER </a:t>
            </a:r>
            <a:r>
              <a:rPr lang="en-US" sz="4000" b="1" dirty="0">
                <a:solidFill>
                  <a:srgbClr val="FF00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40+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E4AADF-A41A-4CC7-914C-202348A63DEA}"/>
              </a:ext>
            </a:extLst>
          </p:cNvPr>
          <p:cNvGrpSpPr/>
          <p:nvPr/>
        </p:nvGrpSpPr>
        <p:grpSpPr>
          <a:xfrm>
            <a:off x="8969890" y="3960800"/>
            <a:ext cx="2712401" cy="1364675"/>
            <a:chOff x="8969890" y="3960800"/>
            <a:chExt cx="2712401" cy="1364675"/>
          </a:xfrm>
        </p:grpSpPr>
        <p:sp>
          <p:nvSpPr>
            <p:cNvPr id="37" name="Google Shape;719;p31">
              <a:extLst>
                <a:ext uri="{FF2B5EF4-FFF2-40B4-BE49-F238E27FC236}">
                  <a16:creationId xmlns:a16="http://schemas.microsoft.com/office/drawing/2014/main" id="{03FC4CBB-27B4-4103-AE18-42F97940E799}"/>
                </a:ext>
              </a:extLst>
            </p:cNvPr>
            <p:cNvSpPr txBox="1"/>
            <p:nvPr/>
          </p:nvSpPr>
          <p:spPr>
            <a:xfrm>
              <a:off x="9391345" y="3960800"/>
              <a:ext cx="2290946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Calibri"/>
                  <a:cs typeface="Calibri"/>
                  <a:sym typeface="Calibri"/>
                </a:rPr>
                <a:t>MRP:              ₹ 875</a:t>
              </a:r>
              <a:endParaRPr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Calibri"/>
                  <a:cs typeface="Calibri"/>
                  <a:sym typeface="Calibri"/>
                </a:rPr>
                <a:t>DP:                  ₹ 699	</a:t>
              </a:r>
              <a:endParaRPr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Calibri"/>
                  <a:cs typeface="Calibri"/>
                  <a:sym typeface="Calibri"/>
                </a:rPr>
                <a:t>BV:                      280</a:t>
              </a:r>
              <a:endParaRPr sz="1600" dirty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  <a:sym typeface="Calibri"/>
              </a:endParaRPr>
            </a:p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Calibri"/>
                  <a:cs typeface="Calibri"/>
                  <a:sym typeface="Calibri"/>
                </a:rPr>
                <a:t>Retail Profit:   ₹ 176</a:t>
              </a:r>
              <a:endParaRPr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721;p31">
              <a:extLst>
                <a:ext uri="{FF2B5EF4-FFF2-40B4-BE49-F238E27FC236}">
                  <a16:creationId xmlns:a16="http://schemas.microsoft.com/office/drawing/2014/main" id="{8DF2E788-4D39-44FB-B4FC-22763E60DCDB}"/>
                </a:ext>
              </a:extLst>
            </p:cNvPr>
            <p:cNvSpPr/>
            <p:nvPr/>
          </p:nvSpPr>
          <p:spPr>
            <a:xfrm>
              <a:off x="9365944" y="3972025"/>
              <a:ext cx="2200587" cy="1336516"/>
            </a:xfrm>
            <a:prstGeom prst="rect">
              <a:avLst/>
            </a:prstGeom>
            <a:noFill/>
            <a:ln w="15875" cap="flat" cmpd="sng">
              <a:solidFill>
                <a:srgbClr val="FF00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36F0AE3-14D0-491F-9264-3C699716379F}"/>
                </a:ext>
              </a:extLst>
            </p:cNvPr>
            <p:cNvSpPr/>
            <p:nvPr/>
          </p:nvSpPr>
          <p:spPr>
            <a:xfrm>
              <a:off x="9391345" y="4986921"/>
              <a:ext cx="204761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Quantity :       </a:t>
              </a:r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60 Caps.</a:t>
              </a:r>
            </a:p>
          </p:txBody>
        </p:sp>
        <p:sp>
          <p:nvSpPr>
            <p:cNvPr id="40" name="Google Shape;721;p31">
              <a:extLst>
                <a:ext uri="{FF2B5EF4-FFF2-40B4-BE49-F238E27FC236}">
                  <a16:creationId xmlns:a16="http://schemas.microsoft.com/office/drawing/2014/main" id="{AEEB57DC-5041-4760-8626-FE260AD18D39}"/>
                </a:ext>
              </a:extLst>
            </p:cNvPr>
            <p:cNvSpPr/>
            <p:nvPr/>
          </p:nvSpPr>
          <p:spPr>
            <a:xfrm>
              <a:off x="8969890" y="3983250"/>
              <a:ext cx="289852" cy="133651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58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44CF5815-E133-4223-8819-0407B03DA905}"/>
              </a:ext>
            </a:extLst>
          </p:cNvPr>
          <p:cNvSpPr txBox="1"/>
          <p:nvPr/>
        </p:nvSpPr>
        <p:spPr>
          <a:xfrm>
            <a:off x="1001486" y="6122539"/>
            <a:ext cx="8245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66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*Recommended Dosage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: 1-2 Capsules twice daily, after meal or as directed by Health Practitioner.</a:t>
            </a: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63D63E2-94E1-4CC8-A411-334E6D162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257" y="1079743"/>
            <a:ext cx="3557694" cy="503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10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46CCC7B-E735-4869-9C47-A1C1BBA3AB97}"/>
              </a:ext>
            </a:extLst>
          </p:cNvPr>
          <p:cNvSpPr/>
          <p:nvPr/>
        </p:nvSpPr>
        <p:spPr>
          <a:xfrm>
            <a:off x="9906000" y="199414"/>
            <a:ext cx="1989666" cy="401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4D3D7AC-D7C5-4E16-88E4-5BF23C7D6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33" y="270647"/>
            <a:ext cx="1331399" cy="25925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517A5E8-5AB2-4127-B2A4-01D6EFDE4FBF}"/>
              </a:ext>
            </a:extLst>
          </p:cNvPr>
          <p:cNvSpPr/>
          <p:nvPr/>
        </p:nvSpPr>
        <p:spPr>
          <a:xfrm>
            <a:off x="705394" y="1836643"/>
            <a:ext cx="4660633" cy="3469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Relieves menstrual pain.</a:t>
            </a:r>
          </a:p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Used as a female reproductive tonic.</a:t>
            </a:r>
          </a:p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Both herbs have rejuvenating properties.</a:t>
            </a:r>
          </a:p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Supports lactation.</a:t>
            </a:r>
          </a:p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Overcome fatigue.</a:t>
            </a:r>
          </a:p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Regulates hormonal imbalance.</a:t>
            </a:r>
          </a:p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Promotes physical and mental health.</a:t>
            </a:r>
          </a:p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Improves fertility.</a:t>
            </a:r>
            <a:endParaRPr lang="en-US" sz="1400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64C9296A-CDBF-4E76-A8BD-ABFA888B1416}"/>
              </a:ext>
            </a:extLst>
          </p:cNvPr>
          <p:cNvSpPr txBox="1">
            <a:spLocks/>
          </p:cNvSpPr>
          <p:nvPr/>
        </p:nvSpPr>
        <p:spPr>
          <a:xfrm>
            <a:off x="626448" y="374586"/>
            <a:ext cx="4660633" cy="9908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SHATAVARI </a:t>
            </a:r>
            <a:r>
              <a:rPr lang="en-US" sz="4000" b="1" dirty="0">
                <a:solidFill>
                  <a:srgbClr val="FF00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+ JEERA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EC54B3-4423-4153-AF24-05CD45BCA30C}"/>
              </a:ext>
            </a:extLst>
          </p:cNvPr>
          <p:cNvSpPr txBox="1"/>
          <p:nvPr/>
        </p:nvSpPr>
        <p:spPr>
          <a:xfrm>
            <a:off x="1001486" y="6122539"/>
            <a:ext cx="8245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66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*Recommended Dosage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: 1-2 Capsules twice daily, after meal or as directed by Health Practitioner.</a:t>
            </a: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8805CA2-0D61-4974-8BB5-AE79D7AB1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335" y="835709"/>
            <a:ext cx="3834725" cy="583545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F1576A9-EBDE-40F7-B172-14691EB06C50}"/>
              </a:ext>
            </a:extLst>
          </p:cNvPr>
          <p:cNvGrpSpPr/>
          <p:nvPr/>
        </p:nvGrpSpPr>
        <p:grpSpPr>
          <a:xfrm>
            <a:off x="8969890" y="3960800"/>
            <a:ext cx="2712401" cy="1364675"/>
            <a:chOff x="8969890" y="3960800"/>
            <a:chExt cx="2712401" cy="1364675"/>
          </a:xfrm>
        </p:grpSpPr>
        <p:sp>
          <p:nvSpPr>
            <p:cNvPr id="43" name="Google Shape;719;p31">
              <a:extLst>
                <a:ext uri="{FF2B5EF4-FFF2-40B4-BE49-F238E27FC236}">
                  <a16:creationId xmlns:a16="http://schemas.microsoft.com/office/drawing/2014/main" id="{813B4795-46CF-4A26-9DAC-42891E4BB483}"/>
                </a:ext>
              </a:extLst>
            </p:cNvPr>
            <p:cNvSpPr txBox="1"/>
            <p:nvPr/>
          </p:nvSpPr>
          <p:spPr>
            <a:xfrm>
              <a:off x="9391345" y="3960800"/>
              <a:ext cx="2290946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Calibri"/>
                  <a:cs typeface="Calibri"/>
                  <a:sym typeface="Calibri"/>
                </a:rPr>
                <a:t>MRP:              ₹ 199</a:t>
              </a:r>
              <a:endParaRPr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Calibri"/>
                  <a:cs typeface="Calibri"/>
                  <a:sym typeface="Calibri"/>
                </a:rPr>
                <a:t>DP:                  ₹ 159	</a:t>
              </a:r>
              <a:endParaRPr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Calibri"/>
                  <a:cs typeface="Calibri"/>
                  <a:sym typeface="Calibri"/>
                </a:rPr>
                <a:t>BV:                      48</a:t>
              </a:r>
              <a:endParaRPr sz="1600" dirty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  <a:sym typeface="Calibri"/>
              </a:endParaRPr>
            </a:p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Calibri"/>
                  <a:cs typeface="Calibri"/>
                  <a:sym typeface="Calibri"/>
                </a:rPr>
                <a:t>Retail Profit:   ₹ 40</a:t>
              </a:r>
              <a:endParaRPr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721;p31">
              <a:extLst>
                <a:ext uri="{FF2B5EF4-FFF2-40B4-BE49-F238E27FC236}">
                  <a16:creationId xmlns:a16="http://schemas.microsoft.com/office/drawing/2014/main" id="{F36E2553-38AA-491C-A331-143F2D24C588}"/>
                </a:ext>
              </a:extLst>
            </p:cNvPr>
            <p:cNvSpPr/>
            <p:nvPr/>
          </p:nvSpPr>
          <p:spPr>
            <a:xfrm>
              <a:off x="9365944" y="3972025"/>
              <a:ext cx="2200587" cy="1336516"/>
            </a:xfrm>
            <a:prstGeom prst="rect">
              <a:avLst/>
            </a:prstGeom>
            <a:noFill/>
            <a:ln w="15875" cap="flat" cmpd="sng">
              <a:solidFill>
                <a:srgbClr val="FF00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F41EC34-651D-41AF-A81D-751102A76568}"/>
                </a:ext>
              </a:extLst>
            </p:cNvPr>
            <p:cNvSpPr/>
            <p:nvPr/>
          </p:nvSpPr>
          <p:spPr>
            <a:xfrm>
              <a:off x="9391345" y="4986921"/>
              <a:ext cx="224651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Quantity :       </a:t>
              </a:r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60 Tablets</a:t>
              </a:r>
            </a:p>
          </p:txBody>
        </p:sp>
        <p:sp>
          <p:nvSpPr>
            <p:cNvPr id="58" name="Google Shape;721;p31">
              <a:extLst>
                <a:ext uri="{FF2B5EF4-FFF2-40B4-BE49-F238E27FC236}">
                  <a16:creationId xmlns:a16="http://schemas.microsoft.com/office/drawing/2014/main" id="{671D0A7B-3DFD-427C-854F-11C9C40BC85C}"/>
                </a:ext>
              </a:extLst>
            </p:cNvPr>
            <p:cNvSpPr/>
            <p:nvPr/>
          </p:nvSpPr>
          <p:spPr>
            <a:xfrm>
              <a:off x="8969890" y="3983250"/>
              <a:ext cx="289852" cy="133651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58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4590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94AF998-1D27-4113-BFA8-0B820D6CEB06}"/>
              </a:ext>
            </a:extLst>
          </p:cNvPr>
          <p:cNvSpPr/>
          <p:nvPr/>
        </p:nvSpPr>
        <p:spPr>
          <a:xfrm>
            <a:off x="9906000" y="199414"/>
            <a:ext cx="1989666" cy="401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9078345-75E1-4717-8A2D-8333C511D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33" y="270647"/>
            <a:ext cx="1331399" cy="25925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558E1B3-E56A-4B48-A3E8-F0C3A398A355}"/>
              </a:ext>
            </a:extLst>
          </p:cNvPr>
          <p:cNvSpPr/>
          <p:nvPr/>
        </p:nvSpPr>
        <p:spPr>
          <a:xfrm>
            <a:off x="629006" y="1457436"/>
            <a:ext cx="3821368" cy="4331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Formulation for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Leucorrhoea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 management.</a:t>
            </a:r>
          </a:p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Relieves back pain &amp; weakness.</a:t>
            </a:r>
          </a:p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Anti-microbial and anti-inflammatory properties.</a:t>
            </a:r>
          </a:p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Manages vaginal infection.</a:t>
            </a:r>
          </a:p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Stimulates immune system.</a:t>
            </a:r>
          </a:p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Helpful in heavy periods.</a:t>
            </a:r>
          </a:p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Reduce muscle weakness.</a:t>
            </a:r>
          </a:p>
          <a:p>
            <a:pPr marL="285750" indent="-285750">
              <a:lnSpc>
                <a:spcPct val="200000"/>
              </a:lnSpc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Helps in decreasing pelvic congestion &amp; discharge.</a:t>
            </a:r>
            <a:endParaRPr lang="en-US" sz="1400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C0271D43-5784-45F6-9513-285D73055EBA}"/>
              </a:ext>
            </a:extLst>
          </p:cNvPr>
          <p:cNvSpPr txBox="1">
            <a:spLocks/>
          </p:cNvSpPr>
          <p:nvPr/>
        </p:nvSpPr>
        <p:spPr>
          <a:xfrm>
            <a:off x="625468" y="374586"/>
            <a:ext cx="3018014" cy="9908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LEUCO</a:t>
            </a:r>
            <a:r>
              <a:rPr lang="en-US" sz="4000" b="1" dirty="0">
                <a:solidFill>
                  <a:srgbClr val="FF0066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REST</a:t>
            </a:r>
            <a:endParaRPr lang="en-US" sz="4000" b="1" dirty="0">
              <a:solidFill>
                <a:srgbClr val="FF0066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7F9D232-0225-497A-9AD3-D46F2199062B}"/>
              </a:ext>
            </a:extLst>
          </p:cNvPr>
          <p:cNvGrpSpPr/>
          <p:nvPr/>
        </p:nvGrpSpPr>
        <p:grpSpPr>
          <a:xfrm>
            <a:off x="8969890" y="3960800"/>
            <a:ext cx="2712401" cy="1364675"/>
            <a:chOff x="8969890" y="3960800"/>
            <a:chExt cx="2712401" cy="1364675"/>
          </a:xfrm>
        </p:grpSpPr>
        <p:sp>
          <p:nvSpPr>
            <p:cNvPr id="37" name="Google Shape;719;p31">
              <a:extLst>
                <a:ext uri="{FF2B5EF4-FFF2-40B4-BE49-F238E27FC236}">
                  <a16:creationId xmlns:a16="http://schemas.microsoft.com/office/drawing/2014/main" id="{730C5025-9CE6-40C8-8F31-0D339B99E365}"/>
                </a:ext>
              </a:extLst>
            </p:cNvPr>
            <p:cNvSpPr txBox="1"/>
            <p:nvPr/>
          </p:nvSpPr>
          <p:spPr>
            <a:xfrm>
              <a:off x="9391345" y="3960800"/>
              <a:ext cx="2290946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Calibri"/>
                  <a:cs typeface="Calibri"/>
                  <a:sym typeface="Calibri"/>
                </a:rPr>
                <a:t>MRP:              ₹ 400</a:t>
              </a:r>
              <a:endParaRPr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Calibri"/>
                  <a:cs typeface="Calibri"/>
                  <a:sym typeface="Calibri"/>
                </a:rPr>
                <a:t>DP:                  ₹ 300	</a:t>
              </a:r>
              <a:endParaRPr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Calibri"/>
                  <a:cs typeface="Calibri"/>
                  <a:sym typeface="Calibri"/>
                </a:rPr>
                <a:t>BV:                      150</a:t>
              </a:r>
              <a:endParaRPr sz="1600" dirty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  <a:sym typeface="Calibri"/>
              </a:endParaRPr>
            </a:p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Calibri"/>
                  <a:cs typeface="Calibri"/>
                  <a:sym typeface="Calibri"/>
                </a:rPr>
                <a:t>Retail Profit:   ₹ 200</a:t>
              </a:r>
              <a:endParaRPr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721;p31">
              <a:extLst>
                <a:ext uri="{FF2B5EF4-FFF2-40B4-BE49-F238E27FC236}">
                  <a16:creationId xmlns:a16="http://schemas.microsoft.com/office/drawing/2014/main" id="{F86125FC-4048-467C-902B-B7FC05F0B941}"/>
                </a:ext>
              </a:extLst>
            </p:cNvPr>
            <p:cNvSpPr/>
            <p:nvPr/>
          </p:nvSpPr>
          <p:spPr>
            <a:xfrm>
              <a:off x="9365944" y="3972025"/>
              <a:ext cx="2200587" cy="1336516"/>
            </a:xfrm>
            <a:prstGeom prst="rect">
              <a:avLst/>
            </a:prstGeom>
            <a:noFill/>
            <a:ln w="15875" cap="flat" cmpd="sng">
              <a:solidFill>
                <a:srgbClr val="FF00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FF5DEF4-10B2-4C17-B9D7-CE771B3973DC}"/>
                </a:ext>
              </a:extLst>
            </p:cNvPr>
            <p:cNvSpPr/>
            <p:nvPr/>
          </p:nvSpPr>
          <p:spPr>
            <a:xfrm>
              <a:off x="9391345" y="4986921"/>
              <a:ext cx="224651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Quantity :       </a:t>
              </a:r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60 Tablets</a:t>
              </a:r>
            </a:p>
          </p:txBody>
        </p:sp>
        <p:sp>
          <p:nvSpPr>
            <p:cNvPr id="40" name="Google Shape;721;p31">
              <a:extLst>
                <a:ext uri="{FF2B5EF4-FFF2-40B4-BE49-F238E27FC236}">
                  <a16:creationId xmlns:a16="http://schemas.microsoft.com/office/drawing/2014/main" id="{B2FC6985-B656-4299-A55F-DA9A57D098A2}"/>
                </a:ext>
              </a:extLst>
            </p:cNvPr>
            <p:cNvSpPr/>
            <p:nvPr/>
          </p:nvSpPr>
          <p:spPr>
            <a:xfrm>
              <a:off x="8969890" y="3983250"/>
              <a:ext cx="289852" cy="133651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158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D7C658E2-158F-41BA-B6F2-E9B24F957EBB}"/>
              </a:ext>
            </a:extLst>
          </p:cNvPr>
          <p:cNvSpPr txBox="1"/>
          <p:nvPr/>
        </p:nvSpPr>
        <p:spPr>
          <a:xfrm>
            <a:off x="1001486" y="6122539"/>
            <a:ext cx="8245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66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*Recommended Dosage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: 1-2 Capsules twice daily, after meal or as directed by Health Practitioner.</a:t>
            </a: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F2EC528C-1999-4AE0-B9D5-D4DDB0B2E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505" y="835709"/>
            <a:ext cx="3834725" cy="58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39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FC0F8447-3506-4E99-B64C-7C872C89B91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b="685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053EE6-2C27-41CE-B522-2CAE599806FC}"/>
              </a:ext>
            </a:extLst>
          </p:cNvPr>
          <p:cNvSpPr txBox="1"/>
          <p:nvPr/>
        </p:nvSpPr>
        <p:spPr>
          <a:xfrm>
            <a:off x="971550" y="1095375"/>
            <a:ext cx="4416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Gender Ratio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(Women in India)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D4C95A-A644-4A15-B26D-DB1055B13716}"/>
              </a:ext>
            </a:extLst>
          </p:cNvPr>
          <p:cNvSpPr txBox="1"/>
          <p:nvPr/>
        </p:nvSpPr>
        <p:spPr>
          <a:xfrm>
            <a:off x="971550" y="1993394"/>
            <a:ext cx="4387740" cy="1191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Total population – 121.06 Cr.</a:t>
            </a:r>
          </a:p>
          <a:p>
            <a:pPr marL="285750" indent="-285750">
              <a:lnSpc>
                <a:spcPct val="150000"/>
              </a:lnSpc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Women population – 586.5 million (48.5%).</a:t>
            </a:r>
          </a:p>
          <a:p>
            <a:pPr marL="285750" indent="-285750">
              <a:lnSpc>
                <a:spcPct val="150000"/>
              </a:lnSpc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Sex Ratio – 943/1000 Men.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32EEFD8-0F6A-43BB-8A29-D4478305B8EB}"/>
              </a:ext>
            </a:extLst>
          </p:cNvPr>
          <p:cNvSpPr/>
          <p:nvPr/>
        </p:nvSpPr>
        <p:spPr>
          <a:xfrm>
            <a:off x="1079056" y="1728708"/>
            <a:ext cx="1992758" cy="9301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B5C1A5-20B6-461A-8D3F-4DB605C1B132}"/>
              </a:ext>
            </a:extLst>
          </p:cNvPr>
          <p:cNvSpPr/>
          <p:nvPr/>
        </p:nvSpPr>
        <p:spPr>
          <a:xfrm>
            <a:off x="9906000" y="199414"/>
            <a:ext cx="1989666" cy="401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6017CA-84A7-40F4-834A-203CFA276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33" y="270647"/>
            <a:ext cx="1331399" cy="259251"/>
          </a:xfrm>
          <a:prstGeom prst="rect">
            <a:avLst/>
          </a:prstGeom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2BFC4D22-DA24-40C9-AF0D-8D192E6109B6}"/>
              </a:ext>
            </a:extLst>
          </p:cNvPr>
          <p:cNvSpPr/>
          <p:nvPr/>
        </p:nvSpPr>
        <p:spPr>
          <a:xfrm>
            <a:off x="5738003" y="5209309"/>
            <a:ext cx="1517010" cy="1517010"/>
          </a:xfrm>
          <a:prstGeom prst="arc">
            <a:avLst>
              <a:gd name="adj1" fmla="val 8774782"/>
              <a:gd name="adj2" fmla="val 0"/>
            </a:avLst>
          </a:prstGeom>
          <a:ln w="209550" cap="rnd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27A40783-C476-4D62-8DBD-82D23425EA14}"/>
              </a:ext>
            </a:extLst>
          </p:cNvPr>
          <p:cNvSpPr/>
          <p:nvPr/>
        </p:nvSpPr>
        <p:spPr>
          <a:xfrm>
            <a:off x="5994977" y="5478575"/>
            <a:ext cx="978478" cy="978478"/>
          </a:xfrm>
          <a:prstGeom prst="arc">
            <a:avLst>
              <a:gd name="adj1" fmla="val 8774782"/>
              <a:gd name="adj2" fmla="val 16315553"/>
            </a:avLst>
          </a:prstGeom>
          <a:ln w="209550" cap="rnd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47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7D0DCB-B3D2-4839-A5DC-690F98E7C0DF}"/>
              </a:ext>
            </a:extLst>
          </p:cNvPr>
          <p:cNvSpPr txBox="1"/>
          <p:nvPr/>
        </p:nvSpPr>
        <p:spPr>
          <a:xfrm>
            <a:off x="971551" y="2034515"/>
            <a:ext cx="5262995" cy="278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Women contributes 53% of entrepreneurs engaged in the $1.5 billion (Rs. 98.5 billion) direct selling industry in India.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The Indian direct selling industry provided entrepreneurship opportunities to 5.1 million people in 2017 of which 2.7 million were women.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This reflects a healthy trend of growth in contribution to the sector by women entrepreneurs at a time when India is witnessing a rise in unemployment rates.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63D564A8-F2BB-4262-9F2C-D17AF00DCE5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0" r="24210"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B06B12-0BD1-4251-B904-4C920ACFFF92}"/>
              </a:ext>
            </a:extLst>
          </p:cNvPr>
          <p:cNvSpPr txBox="1"/>
          <p:nvPr/>
        </p:nvSpPr>
        <p:spPr>
          <a:xfrm>
            <a:off x="971551" y="692950"/>
            <a:ext cx="45056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Contribution of Women in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Indian Direct Selling: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7C3F59-6E52-41D4-9D30-727CC08400ED}"/>
              </a:ext>
            </a:extLst>
          </p:cNvPr>
          <p:cNvSpPr/>
          <p:nvPr/>
        </p:nvSpPr>
        <p:spPr>
          <a:xfrm>
            <a:off x="1079057" y="1751357"/>
            <a:ext cx="1992758" cy="9301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D07DD71-31EB-41BB-9F62-2369AC6AE8D2}"/>
              </a:ext>
            </a:extLst>
          </p:cNvPr>
          <p:cNvSpPr/>
          <p:nvPr/>
        </p:nvSpPr>
        <p:spPr>
          <a:xfrm>
            <a:off x="9906000" y="199414"/>
            <a:ext cx="1989666" cy="401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3053C4-0992-416C-B0A5-245AE131C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33" y="270647"/>
            <a:ext cx="1331399" cy="259251"/>
          </a:xfrm>
          <a:prstGeom prst="rect">
            <a:avLst/>
          </a:prstGeom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id="{03B50929-55A4-4712-A71D-ADF83762972B}"/>
              </a:ext>
            </a:extLst>
          </p:cNvPr>
          <p:cNvSpPr/>
          <p:nvPr/>
        </p:nvSpPr>
        <p:spPr>
          <a:xfrm>
            <a:off x="5738003" y="5209309"/>
            <a:ext cx="1517010" cy="1517010"/>
          </a:xfrm>
          <a:prstGeom prst="arc">
            <a:avLst>
              <a:gd name="adj1" fmla="val 8774782"/>
              <a:gd name="adj2" fmla="val 0"/>
            </a:avLst>
          </a:prstGeom>
          <a:ln w="209550" cap="rnd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4839806B-01D3-442B-9C72-01DCFDB156A6}"/>
              </a:ext>
            </a:extLst>
          </p:cNvPr>
          <p:cNvSpPr/>
          <p:nvPr/>
        </p:nvSpPr>
        <p:spPr>
          <a:xfrm>
            <a:off x="5994977" y="5478575"/>
            <a:ext cx="978478" cy="978478"/>
          </a:xfrm>
          <a:prstGeom prst="arc">
            <a:avLst>
              <a:gd name="adj1" fmla="val 8774782"/>
              <a:gd name="adj2" fmla="val 16315553"/>
            </a:avLst>
          </a:prstGeom>
          <a:ln w="209550" cap="rnd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206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6FBFFDBB-56DA-4396-AFB3-2F538A443CA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7" b="6907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7D0DCB-B3D2-4839-A5DC-690F98E7C0DF}"/>
              </a:ext>
            </a:extLst>
          </p:cNvPr>
          <p:cNvSpPr txBox="1"/>
          <p:nvPr/>
        </p:nvSpPr>
        <p:spPr>
          <a:xfrm>
            <a:off x="962314" y="1965683"/>
            <a:ext cx="5262995" cy="1742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The World Federation of Direct Selling Associations (WFDSA) reported that in 2020, a staggering 74.4% of direct selling representatives are women.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More women around the world are making the decision to turn direct sales into an opportunity for personal success.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B06B12-0BD1-4251-B904-4C920ACFFF92}"/>
              </a:ext>
            </a:extLst>
          </p:cNvPr>
          <p:cNvSpPr txBox="1"/>
          <p:nvPr/>
        </p:nvSpPr>
        <p:spPr>
          <a:xfrm>
            <a:off x="962315" y="742334"/>
            <a:ext cx="4718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Contribution of Women in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International Direct Selling: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7C3F59-6E52-41D4-9D30-727CC08400ED}"/>
              </a:ext>
            </a:extLst>
          </p:cNvPr>
          <p:cNvSpPr/>
          <p:nvPr/>
        </p:nvSpPr>
        <p:spPr>
          <a:xfrm>
            <a:off x="1069820" y="1682525"/>
            <a:ext cx="1992758" cy="9301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6C7D45-7C8F-4635-AD0A-EB64D1AAAB79}"/>
              </a:ext>
            </a:extLst>
          </p:cNvPr>
          <p:cNvSpPr/>
          <p:nvPr/>
        </p:nvSpPr>
        <p:spPr>
          <a:xfrm>
            <a:off x="9906000" y="199414"/>
            <a:ext cx="1989666" cy="401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CF5DF9-3F39-45AA-A5AA-84DFE50E6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33" y="270647"/>
            <a:ext cx="1331399" cy="259251"/>
          </a:xfrm>
          <a:prstGeom prst="rect">
            <a:avLst/>
          </a:prstGeom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id="{B43C31FD-D584-47BB-88BD-674616B13A15}"/>
              </a:ext>
            </a:extLst>
          </p:cNvPr>
          <p:cNvSpPr/>
          <p:nvPr/>
        </p:nvSpPr>
        <p:spPr>
          <a:xfrm>
            <a:off x="5738003" y="5209309"/>
            <a:ext cx="1517010" cy="1517010"/>
          </a:xfrm>
          <a:prstGeom prst="arc">
            <a:avLst>
              <a:gd name="adj1" fmla="val 8774782"/>
              <a:gd name="adj2" fmla="val 0"/>
            </a:avLst>
          </a:prstGeom>
          <a:ln w="209550" cap="rnd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BB4A954B-FA67-463A-8543-9F001007940F}"/>
              </a:ext>
            </a:extLst>
          </p:cNvPr>
          <p:cNvSpPr/>
          <p:nvPr/>
        </p:nvSpPr>
        <p:spPr>
          <a:xfrm rot="6673881">
            <a:off x="5994977" y="5478575"/>
            <a:ext cx="978478" cy="978478"/>
          </a:xfrm>
          <a:prstGeom prst="arc">
            <a:avLst>
              <a:gd name="adj1" fmla="val 8774782"/>
              <a:gd name="adj2" fmla="val 16315553"/>
            </a:avLst>
          </a:prstGeom>
          <a:ln w="209550" cap="rnd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06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2778DC47-FD79-4415-8D7D-FCA5F512717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6" r="11240"/>
          <a:stretch/>
        </p:blipFill>
        <p:spPr>
          <a:xfrm>
            <a:off x="6887361" y="1"/>
            <a:ext cx="5304639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7D0DCB-B3D2-4839-A5DC-690F98E7C0DF}"/>
              </a:ext>
            </a:extLst>
          </p:cNvPr>
          <p:cNvSpPr txBox="1"/>
          <p:nvPr/>
        </p:nvSpPr>
        <p:spPr>
          <a:xfrm>
            <a:off x="962314" y="1753247"/>
            <a:ext cx="4511171" cy="278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Direct selling has the potential to support the women empowerment.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OK LIFECARE enables women to balance their professional and personal lives, while contribution to the household income.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rgbClr val="FF0066"/>
              </a:buClr>
              <a:buFontTx/>
              <a:buChar char="-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As they excel, women entrepreneurs are also building communities of empowered women by generating income opportunities for others.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B06B12-0BD1-4251-B904-4C920ACFFF92}"/>
              </a:ext>
            </a:extLst>
          </p:cNvPr>
          <p:cNvSpPr txBox="1"/>
          <p:nvPr/>
        </p:nvSpPr>
        <p:spPr>
          <a:xfrm>
            <a:off x="962314" y="818284"/>
            <a:ext cx="1680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Conclusion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7C3F59-6E52-41D4-9D30-727CC08400ED}"/>
              </a:ext>
            </a:extLst>
          </p:cNvPr>
          <p:cNvSpPr/>
          <p:nvPr/>
        </p:nvSpPr>
        <p:spPr>
          <a:xfrm>
            <a:off x="1069820" y="1470089"/>
            <a:ext cx="1992758" cy="9301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6A71EA-F819-4E91-AB8B-2224BFA359DC}"/>
              </a:ext>
            </a:extLst>
          </p:cNvPr>
          <p:cNvSpPr txBox="1"/>
          <p:nvPr/>
        </p:nvSpPr>
        <p:spPr>
          <a:xfrm>
            <a:off x="1069820" y="5387911"/>
            <a:ext cx="4511171" cy="4531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Clr>
                <a:srgbClr val="FF0066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So, Be Empowered   |   </a:t>
            </a:r>
            <a:r>
              <a:rPr lang="en-US" dirty="0">
                <a:solidFill>
                  <a:srgbClr val="FF00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EK KADAM AAGE!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9181E31-0059-4527-B28D-44F7257C06A2}"/>
              </a:ext>
            </a:extLst>
          </p:cNvPr>
          <p:cNvSpPr/>
          <p:nvPr/>
        </p:nvSpPr>
        <p:spPr>
          <a:xfrm>
            <a:off x="9906000" y="199414"/>
            <a:ext cx="1989666" cy="401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E595D1-41EE-4ADC-ACD3-3FA592C39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33" y="270647"/>
            <a:ext cx="1331399" cy="259251"/>
          </a:xfrm>
          <a:prstGeom prst="rect">
            <a:avLst/>
          </a:prstGeom>
        </p:spPr>
      </p:pic>
      <p:sp>
        <p:nvSpPr>
          <p:cNvPr id="10" name="Arc 9">
            <a:extLst>
              <a:ext uri="{FF2B5EF4-FFF2-40B4-BE49-F238E27FC236}">
                <a16:creationId xmlns:a16="http://schemas.microsoft.com/office/drawing/2014/main" id="{C05354A2-636C-4217-917F-DECD9A2878B1}"/>
              </a:ext>
            </a:extLst>
          </p:cNvPr>
          <p:cNvSpPr/>
          <p:nvPr/>
        </p:nvSpPr>
        <p:spPr>
          <a:xfrm>
            <a:off x="5738003" y="5209309"/>
            <a:ext cx="1517010" cy="1517010"/>
          </a:xfrm>
          <a:prstGeom prst="arc">
            <a:avLst>
              <a:gd name="adj1" fmla="val 8774782"/>
              <a:gd name="adj2" fmla="val 0"/>
            </a:avLst>
          </a:prstGeom>
          <a:ln w="209550" cap="rnd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6CC542FB-75C9-4BD3-B21A-7E5C29F99D58}"/>
              </a:ext>
            </a:extLst>
          </p:cNvPr>
          <p:cNvSpPr/>
          <p:nvPr/>
        </p:nvSpPr>
        <p:spPr>
          <a:xfrm>
            <a:off x="5994977" y="5478575"/>
            <a:ext cx="978478" cy="978478"/>
          </a:xfrm>
          <a:prstGeom prst="arc">
            <a:avLst>
              <a:gd name="adj1" fmla="val 8774782"/>
              <a:gd name="adj2" fmla="val 16315553"/>
            </a:avLst>
          </a:prstGeom>
          <a:ln w="209550" cap="rnd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58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5493C2-CB33-4FEC-AFF1-EFD4511F57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D7C6636-2DD4-4591-94D2-24A86BCA171A}"/>
              </a:ext>
            </a:extLst>
          </p:cNvPr>
          <p:cNvSpPr/>
          <p:nvPr/>
        </p:nvSpPr>
        <p:spPr>
          <a:xfrm>
            <a:off x="0" y="-1"/>
            <a:ext cx="7010400" cy="6857999"/>
          </a:xfrm>
          <a:prstGeom prst="rect">
            <a:avLst/>
          </a:prstGeom>
          <a:solidFill>
            <a:srgbClr val="FF006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2B15EB-25F7-4CFB-9451-466E1E841921}"/>
              </a:ext>
            </a:extLst>
          </p:cNvPr>
          <p:cNvSpPr txBox="1"/>
          <p:nvPr/>
        </p:nvSpPr>
        <p:spPr>
          <a:xfrm>
            <a:off x="862035" y="2465206"/>
            <a:ext cx="26645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>
                    <a:lumMod val="9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THANK</a:t>
            </a:r>
            <a:endParaRPr lang="en-US" sz="6000" dirty="0">
              <a:solidFill>
                <a:schemeClr val="bg1">
                  <a:lumMod val="95000"/>
                </a:scheme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9C794D-9BBF-4D4D-9064-BF9262291D6B}"/>
              </a:ext>
            </a:extLst>
          </p:cNvPr>
          <p:cNvSpPr txBox="1"/>
          <p:nvPr/>
        </p:nvSpPr>
        <p:spPr>
          <a:xfrm>
            <a:off x="862035" y="3175986"/>
            <a:ext cx="19335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>
                    <a:lumMod val="9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YOU!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92C7B9D-BBF6-4343-8864-16EEAB597E42}"/>
              </a:ext>
            </a:extLst>
          </p:cNvPr>
          <p:cNvSpPr/>
          <p:nvPr/>
        </p:nvSpPr>
        <p:spPr>
          <a:xfrm>
            <a:off x="969818" y="4190197"/>
            <a:ext cx="2559622" cy="25711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3CFE45A-F583-4D2E-AA8B-539534C3BB78}"/>
              </a:ext>
            </a:extLst>
          </p:cNvPr>
          <p:cNvSpPr/>
          <p:nvPr/>
        </p:nvSpPr>
        <p:spPr>
          <a:xfrm>
            <a:off x="9906000" y="199414"/>
            <a:ext cx="1989666" cy="401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1C3980-29C1-4F64-BBE1-A0DA8BF6F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33" y="270647"/>
            <a:ext cx="1331399" cy="25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96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05BC29A-0F12-439F-8BE3-20DD7E39EB49}"/>
              </a:ext>
            </a:extLst>
          </p:cNvPr>
          <p:cNvSpPr txBox="1"/>
          <p:nvPr/>
        </p:nvSpPr>
        <p:spPr>
          <a:xfrm>
            <a:off x="971550" y="1095375"/>
            <a:ext cx="4017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Literacy rate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(Men/Women)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B5F47213-88C1-4D21-AB68-EF49D6E14B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7" b="6907"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45F779-97EF-4A75-9E4E-CB1916E08363}"/>
              </a:ext>
            </a:extLst>
          </p:cNvPr>
          <p:cNvSpPr txBox="1"/>
          <p:nvPr/>
        </p:nvSpPr>
        <p:spPr>
          <a:xfrm>
            <a:off x="971550" y="1993394"/>
            <a:ext cx="4948791" cy="1521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Clr>
                <a:srgbClr val="FF0066"/>
              </a:buClr>
            </a:pPr>
            <a:r>
              <a:rPr lang="en-US" sz="16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According to National Statistical Office (NSO):</a:t>
            </a:r>
          </a:p>
          <a:p>
            <a:pPr marL="342900" indent="-342900">
              <a:lnSpc>
                <a:spcPct val="150000"/>
              </a:lnSpc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India’s country-wide female literacy rate = 70.3%.</a:t>
            </a:r>
          </a:p>
          <a:p>
            <a:pPr marL="342900" indent="-342900">
              <a:lnSpc>
                <a:spcPct val="150000"/>
              </a:lnSpc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Male literacy rate is estimated at 84.7%.</a:t>
            </a:r>
          </a:p>
          <a:p>
            <a:pPr marL="342900" indent="-342900">
              <a:lnSpc>
                <a:spcPct val="150000"/>
              </a:lnSpc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India’s average literacy rate stands at 77.7%.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EB5B9C-6121-49E9-9EF4-4B2DAD5A7838}"/>
              </a:ext>
            </a:extLst>
          </p:cNvPr>
          <p:cNvSpPr/>
          <p:nvPr/>
        </p:nvSpPr>
        <p:spPr>
          <a:xfrm>
            <a:off x="1079056" y="1747180"/>
            <a:ext cx="1992758" cy="9301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F499751-D361-499D-B365-E84BF5F43A4A}"/>
              </a:ext>
            </a:extLst>
          </p:cNvPr>
          <p:cNvSpPr/>
          <p:nvPr/>
        </p:nvSpPr>
        <p:spPr>
          <a:xfrm>
            <a:off x="9906000" y="199414"/>
            <a:ext cx="1989666" cy="401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D03601-ADE7-412C-AFF5-5E604FA76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33" y="270647"/>
            <a:ext cx="1331399" cy="259251"/>
          </a:xfrm>
          <a:prstGeom prst="rect">
            <a:avLst/>
          </a:prstGeom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id="{E55937A7-0778-46C5-A6AF-514A485B192A}"/>
              </a:ext>
            </a:extLst>
          </p:cNvPr>
          <p:cNvSpPr/>
          <p:nvPr/>
        </p:nvSpPr>
        <p:spPr>
          <a:xfrm>
            <a:off x="5738003" y="5209309"/>
            <a:ext cx="1517010" cy="1517010"/>
          </a:xfrm>
          <a:prstGeom prst="arc">
            <a:avLst>
              <a:gd name="adj1" fmla="val 8774782"/>
              <a:gd name="adj2" fmla="val 0"/>
            </a:avLst>
          </a:prstGeom>
          <a:ln w="209550" cap="rnd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192794E3-7411-45C5-8105-26D93B845EEA}"/>
              </a:ext>
            </a:extLst>
          </p:cNvPr>
          <p:cNvSpPr/>
          <p:nvPr/>
        </p:nvSpPr>
        <p:spPr>
          <a:xfrm rot="6673881">
            <a:off x="5994977" y="5478575"/>
            <a:ext cx="978478" cy="978478"/>
          </a:xfrm>
          <a:prstGeom prst="arc">
            <a:avLst>
              <a:gd name="adj1" fmla="val 8774782"/>
              <a:gd name="adj2" fmla="val 16315553"/>
            </a:avLst>
          </a:prstGeom>
          <a:ln w="209550" cap="rnd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38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1770D8-F0F4-44CB-8440-346DC87965A0}"/>
              </a:ext>
            </a:extLst>
          </p:cNvPr>
          <p:cNvSpPr txBox="1"/>
          <p:nvPr/>
        </p:nvSpPr>
        <p:spPr>
          <a:xfrm>
            <a:off x="971550" y="762987"/>
            <a:ext cx="4801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Contribution of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Women in various industries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: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F2EF70D-C99D-43D2-8F0B-27B265A8A3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" r="29906"/>
          <a:stretch/>
        </p:blipFill>
        <p:spPr>
          <a:xfrm>
            <a:off x="6887361" y="1"/>
            <a:ext cx="5304639" cy="6858000"/>
          </a:xfr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7742691-E498-45C4-9262-65A1A9974C81}"/>
              </a:ext>
            </a:extLst>
          </p:cNvPr>
          <p:cNvSpPr/>
          <p:nvPr/>
        </p:nvSpPr>
        <p:spPr>
          <a:xfrm>
            <a:off x="1079056" y="1747180"/>
            <a:ext cx="1992758" cy="9301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0A3947-CA59-42FF-B574-93BB31CFDD78}"/>
              </a:ext>
            </a:extLst>
          </p:cNvPr>
          <p:cNvSpPr txBox="1"/>
          <p:nvPr/>
        </p:nvSpPr>
        <p:spPr>
          <a:xfrm>
            <a:off x="971550" y="1993394"/>
            <a:ext cx="2058577" cy="18903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Corporate sector.</a:t>
            </a:r>
          </a:p>
          <a:p>
            <a:pPr marL="285750" indent="-285750">
              <a:lnSpc>
                <a:spcPct val="150000"/>
              </a:lnSpc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Business.</a:t>
            </a:r>
          </a:p>
          <a:p>
            <a:pPr marL="285750" indent="-285750">
              <a:lnSpc>
                <a:spcPct val="150000"/>
              </a:lnSpc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Agriculture.</a:t>
            </a:r>
          </a:p>
          <a:p>
            <a:pPr marL="285750" indent="-285750">
              <a:lnSpc>
                <a:spcPct val="150000"/>
              </a:lnSpc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Education.</a:t>
            </a:r>
          </a:p>
          <a:p>
            <a:pPr marL="285750" indent="-285750">
              <a:lnSpc>
                <a:spcPct val="150000"/>
              </a:lnSpc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IT Sector.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E3B1695-45CA-42D5-B879-71512D20F25F}"/>
              </a:ext>
            </a:extLst>
          </p:cNvPr>
          <p:cNvSpPr/>
          <p:nvPr/>
        </p:nvSpPr>
        <p:spPr>
          <a:xfrm>
            <a:off x="9906000" y="199414"/>
            <a:ext cx="1989666" cy="401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4F1205-BD8D-4847-9754-AC3E7929A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33" y="270647"/>
            <a:ext cx="1331399" cy="259251"/>
          </a:xfrm>
          <a:prstGeom prst="rect">
            <a:avLst/>
          </a:prstGeom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id="{2B3E59FA-964C-49CC-A088-6B71608183E2}"/>
              </a:ext>
            </a:extLst>
          </p:cNvPr>
          <p:cNvSpPr/>
          <p:nvPr/>
        </p:nvSpPr>
        <p:spPr>
          <a:xfrm>
            <a:off x="5738003" y="5209309"/>
            <a:ext cx="1517010" cy="1517010"/>
          </a:xfrm>
          <a:prstGeom prst="arc">
            <a:avLst>
              <a:gd name="adj1" fmla="val 8774782"/>
              <a:gd name="adj2" fmla="val 0"/>
            </a:avLst>
          </a:prstGeom>
          <a:ln w="209550" cap="rnd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9E63EFED-3DB8-4EC9-8AF5-BE2504B02832}"/>
              </a:ext>
            </a:extLst>
          </p:cNvPr>
          <p:cNvSpPr/>
          <p:nvPr/>
        </p:nvSpPr>
        <p:spPr>
          <a:xfrm>
            <a:off x="5994977" y="5478575"/>
            <a:ext cx="978478" cy="978478"/>
          </a:xfrm>
          <a:prstGeom prst="arc">
            <a:avLst>
              <a:gd name="adj1" fmla="val 8774782"/>
              <a:gd name="adj2" fmla="val 16315553"/>
            </a:avLst>
          </a:prstGeom>
          <a:ln w="209550" cap="rnd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594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1770D8-F0F4-44CB-8440-346DC87965A0}"/>
              </a:ext>
            </a:extLst>
          </p:cNvPr>
          <p:cNvSpPr txBox="1"/>
          <p:nvPr/>
        </p:nvSpPr>
        <p:spPr>
          <a:xfrm>
            <a:off x="971550" y="109537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Challenges: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7742691-E498-45C4-9262-65A1A9974C81}"/>
              </a:ext>
            </a:extLst>
          </p:cNvPr>
          <p:cNvSpPr/>
          <p:nvPr/>
        </p:nvSpPr>
        <p:spPr>
          <a:xfrm>
            <a:off x="1079056" y="1747180"/>
            <a:ext cx="1992758" cy="9301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491ADA16-BC97-4E14-A57A-02788A678CE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2" b="6912"/>
          <a:stretch>
            <a:fillRect/>
          </a:stretch>
        </p:blipFill>
        <p:spPr/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0A3947-CA59-42FF-B574-93BB31CFDD78}"/>
              </a:ext>
            </a:extLst>
          </p:cNvPr>
          <p:cNvSpPr txBox="1"/>
          <p:nvPr/>
        </p:nvSpPr>
        <p:spPr>
          <a:xfrm>
            <a:off x="971550" y="1993394"/>
            <a:ext cx="4285147" cy="2998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Gender inequality.</a:t>
            </a:r>
          </a:p>
          <a:p>
            <a:pPr marL="285750" indent="-285750">
              <a:lnSpc>
                <a:spcPct val="150000"/>
              </a:lnSpc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Male dominating culture.</a:t>
            </a:r>
          </a:p>
          <a:p>
            <a:pPr marL="285750" indent="-285750">
              <a:lnSpc>
                <a:spcPct val="150000"/>
              </a:lnSpc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Social barriers.</a:t>
            </a:r>
          </a:p>
          <a:p>
            <a:pPr marL="285750" indent="-285750">
              <a:lnSpc>
                <a:spcPct val="150000"/>
              </a:lnSpc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Harassment in work place.</a:t>
            </a:r>
          </a:p>
          <a:p>
            <a:pPr marL="285750" indent="-285750">
              <a:lnSpc>
                <a:spcPct val="150000"/>
              </a:lnSpc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Lack of employment for educated women.</a:t>
            </a:r>
          </a:p>
          <a:p>
            <a:pPr marL="285750" indent="-285750">
              <a:lnSpc>
                <a:spcPct val="150000"/>
              </a:lnSpc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Difference of wages.</a:t>
            </a:r>
          </a:p>
          <a:p>
            <a:pPr marL="285750" indent="-285750">
              <a:lnSpc>
                <a:spcPct val="150000"/>
              </a:lnSpc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Family pressure.</a:t>
            </a:r>
          </a:p>
          <a:p>
            <a:pPr marL="285750" indent="-285750">
              <a:lnSpc>
                <a:spcPct val="150000"/>
              </a:lnSpc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Work load.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9376A5-FC7C-4646-95F6-35A5525E63C9}"/>
              </a:ext>
            </a:extLst>
          </p:cNvPr>
          <p:cNvSpPr txBox="1"/>
          <p:nvPr/>
        </p:nvSpPr>
        <p:spPr>
          <a:xfrm>
            <a:off x="1079056" y="5687940"/>
            <a:ext cx="5086649" cy="4130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Clr>
                <a:srgbClr val="FF0066"/>
              </a:buClr>
            </a:pPr>
            <a:r>
              <a:rPr lang="en-US" sz="16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So women need a solution of above these challenges.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E1DF7B-85C1-47EB-8834-E864981A682D}"/>
              </a:ext>
            </a:extLst>
          </p:cNvPr>
          <p:cNvSpPr/>
          <p:nvPr/>
        </p:nvSpPr>
        <p:spPr>
          <a:xfrm>
            <a:off x="9906000" y="199414"/>
            <a:ext cx="1989666" cy="401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C246D4-1D06-4EDC-B528-F14583945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33" y="270647"/>
            <a:ext cx="1331399" cy="259251"/>
          </a:xfrm>
          <a:prstGeom prst="rect">
            <a:avLst/>
          </a:prstGeom>
        </p:spPr>
      </p:pic>
      <p:sp>
        <p:nvSpPr>
          <p:cNvPr id="10" name="Arc 9">
            <a:extLst>
              <a:ext uri="{FF2B5EF4-FFF2-40B4-BE49-F238E27FC236}">
                <a16:creationId xmlns:a16="http://schemas.microsoft.com/office/drawing/2014/main" id="{3367F497-E063-44C3-8695-18357772C47E}"/>
              </a:ext>
            </a:extLst>
          </p:cNvPr>
          <p:cNvSpPr/>
          <p:nvPr/>
        </p:nvSpPr>
        <p:spPr>
          <a:xfrm>
            <a:off x="5885784" y="4233274"/>
            <a:ext cx="1517010" cy="1517010"/>
          </a:xfrm>
          <a:prstGeom prst="arc">
            <a:avLst>
              <a:gd name="adj1" fmla="val 8774782"/>
              <a:gd name="adj2" fmla="val 0"/>
            </a:avLst>
          </a:prstGeom>
          <a:ln w="209550" cap="rnd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BBE6CD79-EF2D-4EFA-A065-FC0E35A82A94}"/>
              </a:ext>
            </a:extLst>
          </p:cNvPr>
          <p:cNvSpPr/>
          <p:nvPr/>
        </p:nvSpPr>
        <p:spPr>
          <a:xfrm rot="6673881">
            <a:off x="6142758" y="4502540"/>
            <a:ext cx="978478" cy="978478"/>
          </a:xfrm>
          <a:prstGeom prst="arc">
            <a:avLst>
              <a:gd name="adj1" fmla="val 8774782"/>
              <a:gd name="adj2" fmla="val 16315553"/>
            </a:avLst>
          </a:prstGeom>
          <a:ln w="209550" cap="rnd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11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5493C2-CB33-4FEC-AFF1-EFD4511F57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D7C6636-2DD4-4591-94D2-24A86BCA171A}"/>
              </a:ext>
            </a:extLst>
          </p:cNvPr>
          <p:cNvSpPr/>
          <p:nvPr/>
        </p:nvSpPr>
        <p:spPr>
          <a:xfrm>
            <a:off x="0" y="-1"/>
            <a:ext cx="5948218" cy="6857999"/>
          </a:xfrm>
          <a:prstGeom prst="rect">
            <a:avLst/>
          </a:prstGeom>
          <a:solidFill>
            <a:srgbClr val="FF0066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C280CBA-9F72-4973-A9CB-F0A44151DF6C}"/>
              </a:ext>
            </a:extLst>
          </p:cNvPr>
          <p:cNvGrpSpPr/>
          <p:nvPr/>
        </p:nvGrpSpPr>
        <p:grpSpPr>
          <a:xfrm>
            <a:off x="862035" y="2133770"/>
            <a:ext cx="3837910" cy="2185126"/>
            <a:chOff x="1517816" y="1105653"/>
            <a:chExt cx="3837910" cy="218512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F5799C-28EF-4C6E-A4A7-DE6D502AA09A}"/>
                </a:ext>
              </a:extLst>
            </p:cNvPr>
            <p:cNvSpPr txBox="1"/>
            <p:nvPr/>
          </p:nvSpPr>
          <p:spPr>
            <a:xfrm>
              <a:off x="1517816" y="1105653"/>
              <a:ext cx="383791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>
                      <a:lumMod val="9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DIRECT SELLING</a:t>
              </a:r>
              <a:endParaRPr lang="en-US" sz="3600" dirty="0">
                <a:solidFill>
                  <a:schemeClr val="bg1">
                    <a:lumMod val="9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82B15EB-25F7-4CFB-9451-466E1E841921}"/>
                </a:ext>
              </a:extLst>
            </p:cNvPr>
            <p:cNvSpPr txBox="1"/>
            <p:nvPr/>
          </p:nvSpPr>
          <p:spPr>
            <a:xfrm>
              <a:off x="1517816" y="1437089"/>
              <a:ext cx="3692036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chemeClr val="bg1">
                      <a:lumMod val="95000"/>
                    </a:schemeClr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CAN BE 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9C794D-9BBF-4D4D-9064-BF9262291D6B}"/>
                </a:ext>
              </a:extLst>
            </p:cNvPr>
            <p:cNvSpPr txBox="1"/>
            <p:nvPr/>
          </p:nvSpPr>
          <p:spPr>
            <a:xfrm>
              <a:off x="1517816" y="2147869"/>
              <a:ext cx="375455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bg1">
                      <a:lumMod val="95000"/>
                    </a:schemeClr>
                  </a:solidFill>
                  <a:latin typeface="Lato Black" panose="020F0502020204030203" pitchFamily="34" charset="0"/>
                  <a:ea typeface="Lato Black" panose="020F0502020204030203" pitchFamily="34" charset="0"/>
                  <a:cs typeface="Lato Black" panose="020F0502020204030203" pitchFamily="34" charset="0"/>
                </a:rPr>
                <a:t>SOLUTION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B1807A8-5F40-4815-9965-5ACEF1ECF917}"/>
                </a:ext>
              </a:extLst>
            </p:cNvPr>
            <p:cNvSpPr txBox="1"/>
            <p:nvPr/>
          </p:nvSpPr>
          <p:spPr>
            <a:xfrm>
              <a:off x="1522626" y="2844503"/>
              <a:ext cx="3749744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50" dirty="0">
                  <a:solidFill>
                    <a:schemeClr val="bg1">
                      <a:lumMod val="95000"/>
                    </a:schemeClr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FOR THOSE CHALLENGES</a:t>
              </a:r>
              <a:endParaRPr lang="en-US" sz="2250" dirty="0">
                <a:solidFill>
                  <a:schemeClr val="bg1">
                    <a:lumMod val="9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92C7B9D-BBF6-4343-8864-16EEAB597E42}"/>
              </a:ext>
            </a:extLst>
          </p:cNvPr>
          <p:cNvSpPr/>
          <p:nvPr/>
        </p:nvSpPr>
        <p:spPr>
          <a:xfrm>
            <a:off x="969818" y="4444197"/>
            <a:ext cx="2559622" cy="25711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BCEA1EE-6BBF-4757-A052-A008D095C731}"/>
              </a:ext>
            </a:extLst>
          </p:cNvPr>
          <p:cNvSpPr/>
          <p:nvPr/>
        </p:nvSpPr>
        <p:spPr>
          <a:xfrm>
            <a:off x="9906000" y="199414"/>
            <a:ext cx="1989666" cy="401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4C2C4D-A61F-485B-A8AC-38377616B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33" y="270647"/>
            <a:ext cx="1331399" cy="25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671493-1F14-463A-AE5B-94BA08679512}"/>
              </a:ext>
            </a:extLst>
          </p:cNvPr>
          <p:cNvSpPr txBox="1"/>
          <p:nvPr/>
        </p:nvSpPr>
        <p:spPr>
          <a:xfrm>
            <a:off x="971550" y="1095375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Why?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FCAA3DA-D173-450D-8033-5834AED88D7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7" r="11329"/>
          <a:stretch/>
        </p:blipFill>
        <p:spPr>
          <a:xfrm>
            <a:off x="6887361" y="1"/>
            <a:ext cx="5304639" cy="6858000"/>
          </a:xfr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F0E003-9D8C-432E-933E-943DFF41DB59}"/>
              </a:ext>
            </a:extLst>
          </p:cNvPr>
          <p:cNvSpPr/>
          <p:nvPr/>
        </p:nvSpPr>
        <p:spPr>
          <a:xfrm>
            <a:off x="1079056" y="1747180"/>
            <a:ext cx="1992758" cy="9301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06EAEF-D145-46B8-8273-BEE6D1016E73}"/>
              </a:ext>
            </a:extLst>
          </p:cNvPr>
          <p:cNvSpPr txBox="1"/>
          <p:nvPr/>
        </p:nvSpPr>
        <p:spPr>
          <a:xfrm>
            <a:off x="971550" y="1993394"/>
            <a:ext cx="3757760" cy="2675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buClr>
                <a:srgbClr val="FF0066"/>
              </a:buClr>
            </a:pPr>
            <a:r>
              <a:rPr lang="en-US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Because:</a:t>
            </a:r>
          </a:p>
          <a:p>
            <a:pPr marL="285750" indent="-285750">
              <a:lnSpc>
                <a:spcPct val="150000"/>
              </a:lnSpc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Time freedom.</a:t>
            </a:r>
          </a:p>
          <a:p>
            <a:pPr marL="285750" indent="-285750">
              <a:lnSpc>
                <a:spcPct val="150000"/>
              </a:lnSpc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Zero investment.</a:t>
            </a:r>
          </a:p>
          <a:p>
            <a:pPr marL="285750" indent="-285750">
              <a:lnSpc>
                <a:spcPct val="150000"/>
              </a:lnSpc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Finance freedom.</a:t>
            </a:r>
          </a:p>
          <a:p>
            <a:pPr marL="285750" indent="-285750">
              <a:lnSpc>
                <a:spcPct val="150000"/>
              </a:lnSpc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Personal freedom.</a:t>
            </a:r>
          </a:p>
          <a:p>
            <a:pPr marL="285750" indent="-285750">
              <a:lnSpc>
                <a:spcPct val="150000"/>
              </a:lnSpc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Self growth.</a:t>
            </a:r>
          </a:p>
          <a:p>
            <a:pPr marL="285750" indent="-285750">
              <a:lnSpc>
                <a:spcPct val="150000"/>
              </a:lnSpc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No specific education base required.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87D6EDA-4409-4DC0-93E5-40CBB631DCB6}"/>
              </a:ext>
            </a:extLst>
          </p:cNvPr>
          <p:cNvSpPr/>
          <p:nvPr/>
        </p:nvSpPr>
        <p:spPr>
          <a:xfrm>
            <a:off x="9906000" y="199414"/>
            <a:ext cx="1989666" cy="401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17C2D1-D10F-4ECB-BC1C-4BA34B171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33" y="270647"/>
            <a:ext cx="1331399" cy="259251"/>
          </a:xfrm>
          <a:prstGeom prst="rect">
            <a:avLst/>
          </a:prstGeom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id="{763D0F84-CE49-4EB9-A22E-7A9B1F51B953}"/>
              </a:ext>
            </a:extLst>
          </p:cNvPr>
          <p:cNvSpPr/>
          <p:nvPr/>
        </p:nvSpPr>
        <p:spPr>
          <a:xfrm>
            <a:off x="5738003" y="5209309"/>
            <a:ext cx="1517010" cy="1517010"/>
          </a:xfrm>
          <a:prstGeom prst="arc">
            <a:avLst>
              <a:gd name="adj1" fmla="val 8774782"/>
              <a:gd name="adj2" fmla="val 0"/>
            </a:avLst>
          </a:prstGeom>
          <a:ln w="209550" cap="rnd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A383C306-C31D-412D-959F-6CDC00DB0C81}"/>
              </a:ext>
            </a:extLst>
          </p:cNvPr>
          <p:cNvSpPr/>
          <p:nvPr/>
        </p:nvSpPr>
        <p:spPr>
          <a:xfrm>
            <a:off x="5994977" y="5478575"/>
            <a:ext cx="978478" cy="978478"/>
          </a:xfrm>
          <a:prstGeom prst="arc">
            <a:avLst>
              <a:gd name="adj1" fmla="val 8774782"/>
              <a:gd name="adj2" fmla="val 16315553"/>
            </a:avLst>
          </a:prstGeom>
          <a:ln w="209550" cap="rnd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87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5493C2-CB33-4FEC-AFF1-EFD4511F57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D7C6636-2DD4-4591-94D2-24A86BCA171A}"/>
              </a:ext>
            </a:extLst>
          </p:cNvPr>
          <p:cNvSpPr/>
          <p:nvPr/>
        </p:nvSpPr>
        <p:spPr>
          <a:xfrm>
            <a:off x="5024583" y="-1"/>
            <a:ext cx="7167418" cy="685800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F5799C-28EF-4C6E-A4A7-DE6D502AA09A}"/>
              </a:ext>
            </a:extLst>
          </p:cNvPr>
          <p:cNvSpPr txBox="1"/>
          <p:nvPr/>
        </p:nvSpPr>
        <p:spPr>
          <a:xfrm>
            <a:off x="5564785" y="2063405"/>
            <a:ext cx="600998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So, OKLIFECARE</a:t>
            </a:r>
          </a:p>
          <a:p>
            <a:pPr algn="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Can be a better answer</a:t>
            </a:r>
          </a:p>
          <a:p>
            <a:pPr algn="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all the challenges of</a:t>
            </a:r>
          </a:p>
          <a:p>
            <a:pPr algn="r"/>
            <a:r>
              <a:rPr lang="en-US" sz="3600" dirty="0">
                <a:solidFill>
                  <a:srgbClr val="FF006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WOMEN EMPOWERMENT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0D353F-065F-4CBE-85E7-224FF42EA12D}"/>
              </a:ext>
            </a:extLst>
          </p:cNvPr>
          <p:cNvSpPr/>
          <p:nvPr/>
        </p:nvSpPr>
        <p:spPr>
          <a:xfrm>
            <a:off x="8903847" y="4444197"/>
            <a:ext cx="2559622" cy="257111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02059A-30DE-479D-8CE8-1B9C1C059552}"/>
              </a:ext>
            </a:extLst>
          </p:cNvPr>
          <p:cNvSpPr/>
          <p:nvPr/>
        </p:nvSpPr>
        <p:spPr>
          <a:xfrm>
            <a:off x="9906000" y="199414"/>
            <a:ext cx="1989666" cy="401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189554-FB32-4C1B-BDB1-5E9D2B0B8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33" y="270647"/>
            <a:ext cx="1331399" cy="25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83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7671493-1F14-463A-AE5B-94BA08679512}"/>
              </a:ext>
            </a:extLst>
          </p:cNvPr>
          <p:cNvSpPr txBox="1"/>
          <p:nvPr/>
        </p:nvSpPr>
        <p:spPr>
          <a:xfrm>
            <a:off x="971550" y="1095375"/>
            <a:ext cx="2997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Why 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OK LIFECARE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?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F0E003-9D8C-432E-933E-943DFF41DB59}"/>
              </a:ext>
            </a:extLst>
          </p:cNvPr>
          <p:cNvSpPr/>
          <p:nvPr/>
        </p:nvSpPr>
        <p:spPr>
          <a:xfrm>
            <a:off x="1079056" y="1747180"/>
            <a:ext cx="1992758" cy="9301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06EAEF-D145-46B8-8273-BEE6D1016E73}"/>
              </a:ext>
            </a:extLst>
          </p:cNvPr>
          <p:cNvSpPr txBox="1"/>
          <p:nvPr/>
        </p:nvSpPr>
        <p:spPr>
          <a:xfrm>
            <a:off x="971550" y="1993394"/>
            <a:ext cx="3557384" cy="2259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Wide range of product categories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:</a:t>
            </a:r>
          </a:p>
          <a:p>
            <a:pPr marL="742950" lvl="1" indent="-285750">
              <a:lnSpc>
                <a:spcPct val="150000"/>
              </a:lnSpc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Women health.</a:t>
            </a:r>
          </a:p>
          <a:p>
            <a:pPr marL="742950" lvl="1" indent="-285750">
              <a:lnSpc>
                <a:spcPct val="150000"/>
              </a:lnSpc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Child health.</a:t>
            </a:r>
          </a:p>
          <a:p>
            <a:pPr marL="742950" lvl="1" indent="-285750">
              <a:lnSpc>
                <a:spcPct val="150000"/>
              </a:lnSpc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Personal care.</a:t>
            </a:r>
          </a:p>
          <a:p>
            <a:pPr marL="742950" lvl="1" indent="-285750">
              <a:lnSpc>
                <a:spcPct val="150000"/>
              </a:lnSpc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Kitchen care.</a:t>
            </a:r>
          </a:p>
          <a:p>
            <a:pPr marL="742950" lvl="1" indent="-285750">
              <a:lnSpc>
                <a:spcPct val="150000"/>
              </a:lnSpc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Daily usage.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598C2CB6-0296-4604-A2EB-359DF1F91B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6" b="6916"/>
          <a:stretch>
            <a:fillRect/>
          </a:stretch>
        </p:blipFill>
        <p:spPr/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8C41DD-E733-4A76-AF51-3BA19312B104}"/>
              </a:ext>
            </a:extLst>
          </p:cNvPr>
          <p:cNvSpPr txBox="1"/>
          <p:nvPr/>
        </p:nvSpPr>
        <p:spPr>
          <a:xfrm>
            <a:off x="971550" y="4253115"/>
            <a:ext cx="3445174" cy="1521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Simple business plan.</a:t>
            </a:r>
          </a:p>
          <a:p>
            <a:pPr marL="285750" indent="-285750">
              <a:lnSpc>
                <a:spcPct val="150000"/>
              </a:lnSpc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Affordable price.</a:t>
            </a:r>
          </a:p>
          <a:p>
            <a:pPr marL="285750" indent="-285750">
              <a:lnSpc>
                <a:spcPct val="150000"/>
              </a:lnSpc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World class packaging &amp; quality.</a:t>
            </a:r>
          </a:p>
          <a:p>
            <a:pPr marL="285750" indent="-285750">
              <a:lnSpc>
                <a:spcPct val="150000"/>
              </a:lnSpc>
              <a:buClr>
                <a:srgbClr val="FF0066"/>
              </a:buClr>
              <a:buFontTx/>
              <a:buChar char="-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Education system (Networkking).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7B70711-7A5E-4DB9-B08C-BE6C5113A3A5}"/>
              </a:ext>
            </a:extLst>
          </p:cNvPr>
          <p:cNvSpPr/>
          <p:nvPr/>
        </p:nvSpPr>
        <p:spPr>
          <a:xfrm>
            <a:off x="9906000" y="199414"/>
            <a:ext cx="1989666" cy="40171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3872F9-4926-4E8A-9DB9-1E185C240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133" y="270647"/>
            <a:ext cx="1331399" cy="259251"/>
          </a:xfrm>
          <a:prstGeom prst="rect">
            <a:avLst/>
          </a:prstGeom>
        </p:spPr>
      </p:pic>
      <p:sp>
        <p:nvSpPr>
          <p:cNvPr id="10" name="Arc 9">
            <a:extLst>
              <a:ext uri="{FF2B5EF4-FFF2-40B4-BE49-F238E27FC236}">
                <a16:creationId xmlns:a16="http://schemas.microsoft.com/office/drawing/2014/main" id="{A4A44919-8D79-478F-A5EC-0D154F531CCE}"/>
              </a:ext>
            </a:extLst>
          </p:cNvPr>
          <p:cNvSpPr/>
          <p:nvPr/>
        </p:nvSpPr>
        <p:spPr>
          <a:xfrm>
            <a:off x="5738003" y="5209309"/>
            <a:ext cx="1517010" cy="1517010"/>
          </a:xfrm>
          <a:prstGeom prst="arc">
            <a:avLst>
              <a:gd name="adj1" fmla="val 8774782"/>
              <a:gd name="adj2" fmla="val 0"/>
            </a:avLst>
          </a:prstGeom>
          <a:ln w="209550" cap="rnd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3C32610C-A5CB-46C5-B59E-71926014010A}"/>
              </a:ext>
            </a:extLst>
          </p:cNvPr>
          <p:cNvSpPr/>
          <p:nvPr/>
        </p:nvSpPr>
        <p:spPr>
          <a:xfrm rot="6673881">
            <a:off x="5994977" y="5478575"/>
            <a:ext cx="978478" cy="978478"/>
          </a:xfrm>
          <a:prstGeom prst="arc">
            <a:avLst>
              <a:gd name="adj1" fmla="val 8774782"/>
              <a:gd name="adj2" fmla="val 16315553"/>
            </a:avLst>
          </a:prstGeom>
          <a:ln w="209550" cap="rnd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33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2"/>
      <p:bldP spid="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988</Words>
  <Application>Microsoft Office PowerPoint</Application>
  <PresentationFormat>Widescreen</PresentationFormat>
  <Paragraphs>183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Lato</vt:lpstr>
      <vt:lpstr>Lato Black</vt:lpstr>
      <vt:lpstr>Lato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WOMEN POWER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Arun</dc:creator>
  <cp:lastModifiedBy>Arun</cp:lastModifiedBy>
  <cp:revision>17</cp:revision>
  <dcterms:created xsi:type="dcterms:W3CDTF">2021-12-10T06:30:49Z</dcterms:created>
  <dcterms:modified xsi:type="dcterms:W3CDTF">2021-12-11T08:55:29Z</dcterms:modified>
</cp:coreProperties>
</file>